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70" r:id="rId3"/>
    <p:sldId id="366" r:id="rId4"/>
    <p:sldId id="365" r:id="rId5"/>
    <p:sldId id="369" r:id="rId6"/>
    <p:sldId id="379" r:id="rId7"/>
    <p:sldId id="370" r:id="rId8"/>
    <p:sldId id="372" r:id="rId9"/>
    <p:sldId id="383" r:id="rId10"/>
    <p:sldId id="384" r:id="rId11"/>
    <p:sldId id="373" r:id="rId12"/>
    <p:sldId id="380" r:id="rId13"/>
    <p:sldId id="375" r:id="rId14"/>
    <p:sldId id="374" r:id="rId15"/>
    <p:sldId id="297" r:id="rId16"/>
    <p:sldId id="291" r:id="rId17"/>
    <p:sldId id="350" r:id="rId18"/>
    <p:sldId id="351" r:id="rId19"/>
    <p:sldId id="324" r:id="rId20"/>
    <p:sldId id="362" r:id="rId21"/>
    <p:sldId id="367" r:id="rId22"/>
    <p:sldId id="342" r:id="rId23"/>
    <p:sldId id="343" r:id="rId24"/>
    <p:sldId id="354" r:id="rId25"/>
    <p:sldId id="353" r:id="rId26"/>
    <p:sldId id="355" r:id="rId27"/>
    <p:sldId id="340" r:id="rId28"/>
    <p:sldId id="396" r:id="rId29"/>
    <p:sldId id="394" r:id="rId30"/>
    <p:sldId id="356" r:id="rId31"/>
    <p:sldId id="357" r:id="rId32"/>
    <p:sldId id="358" r:id="rId33"/>
    <p:sldId id="398" r:id="rId34"/>
    <p:sldId id="399" r:id="rId35"/>
    <p:sldId id="400" r:id="rId36"/>
    <p:sldId id="376" r:id="rId37"/>
    <p:sldId id="347" r:id="rId38"/>
    <p:sldId id="348" r:id="rId39"/>
    <p:sldId id="389" r:id="rId40"/>
    <p:sldId id="390" r:id="rId41"/>
    <p:sldId id="391" r:id="rId42"/>
    <p:sldId id="349" r:id="rId43"/>
    <p:sldId id="378" r:id="rId44"/>
    <p:sldId id="308" r:id="rId45"/>
    <p:sldId id="386" r:id="rId46"/>
    <p:sldId id="392" r:id="rId47"/>
    <p:sldId id="387" r:id="rId48"/>
    <p:sldId id="393" r:id="rId49"/>
    <p:sldId id="388" r:id="rId50"/>
    <p:sldId id="322" r:id="rId51"/>
    <p:sldId id="361" r:id="rId52"/>
    <p:sldId id="364" r:id="rId53"/>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autoAdjust="0"/>
    <p:restoredTop sz="94652" autoAdjust="0"/>
  </p:normalViewPr>
  <p:slideViewPr>
    <p:cSldViewPr>
      <p:cViewPr>
        <p:scale>
          <a:sx n="118" d="100"/>
          <a:sy n="118" d="100"/>
        </p:scale>
        <p:origin x="-1422" y="72"/>
      </p:cViewPr>
      <p:guideLst>
        <p:guide orient="horz" pos="2160"/>
        <p:guide pos="2880"/>
      </p:guideLst>
    </p:cSldViewPr>
  </p:slideViewPr>
  <p:outlineViewPr>
    <p:cViewPr>
      <p:scale>
        <a:sx n="33" d="100"/>
        <a:sy n="33" d="100"/>
      </p:scale>
      <p:origin x="0" y="3336"/>
    </p:cViewPr>
  </p:outlineViewPr>
  <p:notesTextViewPr>
    <p:cViewPr>
      <p:scale>
        <a:sx n="100" d="100"/>
        <a:sy n="100" d="100"/>
      </p:scale>
      <p:origin x="0" y="0"/>
    </p:cViewPr>
  </p:notesTextViewPr>
  <p:sorterViewPr>
    <p:cViewPr>
      <p:scale>
        <a:sx n="66" d="100"/>
        <a:sy n="66" d="100"/>
      </p:scale>
      <p:origin x="0" y="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1C52D-D52B-4B0D-8B94-F754C29181B8}" type="datetimeFigureOut">
              <a:rPr lang="es-VE" smtClean="0"/>
              <a:pPr/>
              <a:t>18-11-2015</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9E07F-EE47-48D7-B576-5FC4F80BA421}" type="slidenum">
              <a:rPr lang="es-VE" smtClean="0"/>
              <a:pPr/>
              <a:t>‹#›</a:t>
            </a:fld>
            <a:endParaRPr lang="es-VE"/>
          </a:p>
        </p:txBody>
      </p:sp>
    </p:spTree>
    <p:extLst>
      <p:ext uri="{BB962C8B-B14F-4D97-AF65-F5344CB8AC3E}">
        <p14:creationId xmlns:p14="http://schemas.microsoft.com/office/powerpoint/2010/main" val="10075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3F49E07F-EE47-48D7-B576-5FC4F80BA421}" type="slidenum">
              <a:rPr lang="es-VE" smtClean="0"/>
              <a:pPr/>
              <a:t>18</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3F49E07F-EE47-48D7-B576-5FC4F80BA421}" type="slidenum">
              <a:rPr lang="es-VE" smtClean="0"/>
              <a:pPr/>
              <a:t>20</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V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VE"/>
          </a:p>
        </p:txBody>
      </p:sp>
      <p:sp>
        <p:nvSpPr>
          <p:cNvPr id="4" name="Date Placeholder 3"/>
          <p:cNvSpPr>
            <a:spLocks noGrp="1"/>
          </p:cNvSpPr>
          <p:nvPr>
            <p:ph type="dt" sz="half" idx="10"/>
          </p:nvPr>
        </p:nvSpPr>
        <p:spPr/>
        <p:txBody>
          <a:bodyPr/>
          <a:lstStyle>
            <a:lvl1pPr>
              <a:defRPr/>
            </a:lvl1pPr>
          </a:lstStyle>
          <a:p>
            <a:pPr>
              <a:defRPr/>
            </a:pPr>
            <a:fld id="{BB1DB107-EA80-4692-98DC-9B2A13AC3F24}" type="datetimeFigureOut">
              <a:rPr lang="es-VE"/>
              <a:pPr>
                <a:defRPr/>
              </a:pPr>
              <a:t>18-11-2015</a:t>
            </a:fld>
            <a:endParaRPr lang="es-VE"/>
          </a:p>
        </p:txBody>
      </p:sp>
      <p:sp>
        <p:nvSpPr>
          <p:cNvPr id="5" name="Footer Placeholder 4"/>
          <p:cNvSpPr>
            <a:spLocks noGrp="1"/>
          </p:cNvSpPr>
          <p:nvPr>
            <p:ph type="ftr" sz="quarter" idx="11"/>
          </p:nvPr>
        </p:nvSpPr>
        <p:spPr/>
        <p:txBody>
          <a:bodyPr/>
          <a:lstStyle>
            <a:lvl1pPr>
              <a:defRPr/>
            </a:lvl1pPr>
          </a:lstStyle>
          <a:p>
            <a:pPr>
              <a:defRPr/>
            </a:pPr>
            <a:endParaRPr lang="es-VE"/>
          </a:p>
        </p:txBody>
      </p:sp>
      <p:sp>
        <p:nvSpPr>
          <p:cNvPr id="6" name="Slide Number Placeholder 5"/>
          <p:cNvSpPr>
            <a:spLocks noGrp="1"/>
          </p:cNvSpPr>
          <p:nvPr>
            <p:ph type="sldNum" sz="quarter" idx="12"/>
          </p:nvPr>
        </p:nvSpPr>
        <p:spPr/>
        <p:txBody>
          <a:bodyPr/>
          <a:lstStyle>
            <a:lvl1pPr>
              <a:defRPr/>
            </a:lvl1pPr>
          </a:lstStyle>
          <a:p>
            <a:pPr>
              <a:defRPr/>
            </a:pPr>
            <a:fld id="{8CD3357D-851F-42B3-AD3C-0027A935710D}" type="slidenum">
              <a:rPr lang="es-VE"/>
              <a:pPr>
                <a:defRPr/>
              </a:pPr>
              <a:t>‹#›</a:t>
            </a:fld>
            <a:endParaRPr lang="es-VE"/>
          </a:p>
        </p:txBody>
      </p:sp>
    </p:spTree>
  </p:cSld>
  <p:clrMapOvr>
    <a:masterClrMapping/>
  </p:clrMapOvr>
  <p:transition advTm="421">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pPr>
              <a:defRPr/>
            </a:pPr>
            <a:fld id="{77EBF717-EA26-411C-91FA-612E19D25394}" type="datetimeFigureOut">
              <a:rPr lang="es-VE"/>
              <a:pPr>
                <a:defRPr/>
              </a:pPr>
              <a:t>18-11-2015</a:t>
            </a:fld>
            <a:endParaRPr lang="es-VE"/>
          </a:p>
        </p:txBody>
      </p:sp>
      <p:sp>
        <p:nvSpPr>
          <p:cNvPr id="5" name="Footer Placeholder 4"/>
          <p:cNvSpPr>
            <a:spLocks noGrp="1"/>
          </p:cNvSpPr>
          <p:nvPr>
            <p:ph type="ftr" sz="quarter" idx="11"/>
          </p:nvPr>
        </p:nvSpPr>
        <p:spPr/>
        <p:txBody>
          <a:bodyPr/>
          <a:lstStyle>
            <a:lvl1pPr>
              <a:defRPr/>
            </a:lvl1pPr>
          </a:lstStyle>
          <a:p>
            <a:pPr>
              <a:defRPr/>
            </a:pPr>
            <a:endParaRPr lang="es-VE"/>
          </a:p>
        </p:txBody>
      </p:sp>
      <p:sp>
        <p:nvSpPr>
          <p:cNvPr id="6" name="Slide Number Placeholder 5"/>
          <p:cNvSpPr>
            <a:spLocks noGrp="1"/>
          </p:cNvSpPr>
          <p:nvPr>
            <p:ph type="sldNum" sz="quarter" idx="12"/>
          </p:nvPr>
        </p:nvSpPr>
        <p:spPr/>
        <p:txBody>
          <a:bodyPr/>
          <a:lstStyle>
            <a:lvl1pPr>
              <a:defRPr/>
            </a:lvl1pPr>
          </a:lstStyle>
          <a:p>
            <a:pPr>
              <a:defRPr/>
            </a:pPr>
            <a:fld id="{02F66BDC-AEB9-4AC6-AD0F-FFCCA8842E57}" type="slidenum">
              <a:rPr lang="es-VE"/>
              <a:pPr>
                <a:defRPr/>
              </a:pPr>
              <a:t>‹#›</a:t>
            </a:fld>
            <a:endParaRPr lang="es-VE"/>
          </a:p>
        </p:txBody>
      </p:sp>
    </p:spTree>
  </p:cSld>
  <p:clrMapOvr>
    <a:masterClrMapping/>
  </p:clrMapOvr>
  <p:transition advTm="421">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V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pPr>
              <a:defRPr/>
            </a:pPr>
            <a:fld id="{B5101521-CB90-4B61-80B3-D5CA5B074AA6}" type="datetimeFigureOut">
              <a:rPr lang="es-VE"/>
              <a:pPr>
                <a:defRPr/>
              </a:pPr>
              <a:t>18-11-2015</a:t>
            </a:fld>
            <a:endParaRPr lang="es-VE"/>
          </a:p>
        </p:txBody>
      </p:sp>
      <p:sp>
        <p:nvSpPr>
          <p:cNvPr id="5" name="Footer Placeholder 4"/>
          <p:cNvSpPr>
            <a:spLocks noGrp="1"/>
          </p:cNvSpPr>
          <p:nvPr>
            <p:ph type="ftr" sz="quarter" idx="11"/>
          </p:nvPr>
        </p:nvSpPr>
        <p:spPr/>
        <p:txBody>
          <a:bodyPr/>
          <a:lstStyle>
            <a:lvl1pPr>
              <a:defRPr/>
            </a:lvl1pPr>
          </a:lstStyle>
          <a:p>
            <a:pPr>
              <a:defRPr/>
            </a:pPr>
            <a:endParaRPr lang="es-VE"/>
          </a:p>
        </p:txBody>
      </p:sp>
      <p:sp>
        <p:nvSpPr>
          <p:cNvPr id="6" name="Slide Number Placeholder 5"/>
          <p:cNvSpPr>
            <a:spLocks noGrp="1"/>
          </p:cNvSpPr>
          <p:nvPr>
            <p:ph type="sldNum" sz="quarter" idx="12"/>
          </p:nvPr>
        </p:nvSpPr>
        <p:spPr/>
        <p:txBody>
          <a:bodyPr/>
          <a:lstStyle>
            <a:lvl1pPr>
              <a:defRPr/>
            </a:lvl1pPr>
          </a:lstStyle>
          <a:p>
            <a:pPr>
              <a:defRPr/>
            </a:pPr>
            <a:fld id="{4505258E-3F68-49A4-988B-503BFDF6B995}" type="slidenum">
              <a:rPr lang="es-VE"/>
              <a:pPr>
                <a:defRPr/>
              </a:pPr>
              <a:t>‹#›</a:t>
            </a:fld>
            <a:endParaRPr lang="es-VE"/>
          </a:p>
        </p:txBody>
      </p:sp>
    </p:spTree>
  </p:cSld>
  <p:clrMapOvr>
    <a:masterClrMapping/>
  </p:clrMapOvr>
  <p:transition advTm="421">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pPr>
              <a:defRPr/>
            </a:pPr>
            <a:fld id="{E2A1FD00-85E9-4737-96B6-FB850F5BC250}" type="datetimeFigureOut">
              <a:rPr lang="es-VE"/>
              <a:pPr>
                <a:defRPr/>
              </a:pPr>
              <a:t>18-11-2015</a:t>
            </a:fld>
            <a:endParaRPr lang="es-VE"/>
          </a:p>
        </p:txBody>
      </p:sp>
      <p:sp>
        <p:nvSpPr>
          <p:cNvPr id="5" name="Footer Placeholder 4"/>
          <p:cNvSpPr>
            <a:spLocks noGrp="1"/>
          </p:cNvSpPr>
          <p:nvPr>
            <p:ph type="ftr" sz="quarter" idx="11"/>
          </p:nvPr>
        </p:nvSpPr>
        <p:spPr/>
        <p:txBody>
          <a:bodyPr/>
          <a:lstStyle>
            <a:lvl1pPr>
              <a:defRPr/>
            </a:lvl1pPr>
          </a:lstStyle>
          <a:p>
            <a:pPr>
              <a:defRPr/>
            </a:pPr>
            <a:endParaRPr lang="es-VE"/>
          </a:p>
        </p:txBody>
      </p:sp>
      <p:sp>
        <p:nvSpPr>
          <p:cNvPr id="6" name="Slide Number Placeholder 5"/>
          <p:cNvSpPr>
            <a:spLocks noGrp="1"/>
          </p:cNvSpPr>
          <p:nvPr>
            <p:ph type="sldNum" sz="quarter" idx="12"/>
          </p:nvPr>
        </p:nvSpPr>
        <p:spPr/>
        <p:txBody>
          <a:bodyPr/>
          <a:lstStyle>
            <a:lvl1pPr>
              <a:defRPr/>
            </a:lvl1pPr>
          </a:lstStyle>
          <a:p>
            <a:pPr>
              <a:defRPr/>
            </a:pPr>
            <a:fld id="{E6AE2361-5ED5-40FC-9D41-54D1B64B4140}" type="slidenum">
              <a:rPr lang="es-VE"/>
              <a:pPr>
                <a:defRPr/>
              </a:pPr>
              <a:t>‹#›</a:t>
            </a:fld>
            <a:endParaRPr lang="es-VE"/>
          </a:p>
        </p:txBody>
      </p:sp>
    </p:spTree>
  </p:cSld>
  <p:clrMapOvr>
    <a:masterClrMapping/>
  </p:clrMapOvr>
  <p:transition advTm="421">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V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54047E-A852-4225-9EA4-3E56ABFB62F0}" type="datetimeFigureOut">
              <a:rPr lang="es-VE"/>
              <a:pPr>
                <a:defRPr/>
              </a:pPr>
              <a:t>18-11-2015</a:t>
            </a:fld>
            <a:endParaRPr lang="es-VE"/>
          </a:p>
        </p:txBody>
      </p:sp>
      <p:sp>
        <p:nvSpPr>
          <p:cNvPr id="5" name="Footer Placeholder 4"/>
          <p:cNvSpPr>
            <a:spLocks noGrp="1"/>
          </p:cNvSpPr>
          <p:nvPr>
            <p:ph type="ftr" sz="quarter" idx="11"/>
          </p:nvPr>
        </p:nvSpPr>
        <p:spPr/>
        <p:txBody>
          <a:bodyPr/>
          <a:lstStyle>
            <a:lvl1pPr>
              <a:defRPr/>
            </a:lvl1pPr>
          </a:lstStyle>
          <a:p>
            <a:pPr>
              <a:defRPr/>
            </a:pPr>
            <a:endParaRPr lang="es-VE"/>
          </a:p>
        </p:txBody>
      </p:sp>
      <p:sp>
        <p:nvSpPr>
          <p:cNvPr id="6" name="Slide Number Placeholder 5"/>
          <p:cNvSpPr>
            <a:spLocks noGrp="1"/>
          </p:cNvSpPr>
          <p:nvPr>
            <p:ph type="sldNum" sz="quarter" idx="12"/>
          </p:nvPr>
        </p:nvSpPr>
        <p:spPr/>
        <p:txBody>
          <a:bodyPr/>
          <a:lstStyle>
            <a:lvl1pPr>
              <a:defRPr/>
            </a:lvl1pPr>
          </a:lstStyle>
          <a:p>
            <a:pPr>
              <a:defRPr/>
            </a:pPr>
            <a:fld id="{D4C147FC-B4DC-41A9-A3D8-26552A9A041E}" type="slidenum">
              <a:rPr lang="es-VE"/>
              <a:pPr>
                <a:defRPr/>
              </a:pPr>
              <a:t>‹#›</a:t>
            </a:fld>
            <a:endParaRPr lang="es-VE"/>
          </a:p>
        </p:txBody>
      </p:sp>
    </p:spTree>
  </p:cSld>
  <p:clrMapOvr>
    <a:masterClrMapping/>
  </p:clrMapOvr>
  <p:transition advTm="421">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Date Placeholder 3"/>
          <p:cNvSpPr>
            <a:spLocks noGrp="1"/>
          </p:cNvSpPr>
          <p:nvPr>
            <p:ph type="dt" sz="half" idx="10"/>
          </p:nvPr>
        </p:nvSpPr>
        <p:spPr/>
        <p:txBody>
          <a:bodyPr/>
          <a:lstStyle>
            <a:lvl1pPr>
              <a:defRPr/>
            </a:lvl1pPr>
          </a:lstStyle>
          <a:p>
            <a:pPr>
              <a:defRPr/>
            </a:pPr>
            <a:fld id="{50204043-B1E5-4F96-953C-8AA096A0E1E0}" type="datetimeFigureOut">
              <a:rPr lang="es-VE"/>
              <a:pPr>
                <a:defRPr/>
              </a:pPr>
              <a:t>18-11-2015</a:t>
            </a:fld>
            <a:endParaRPr lang="es-VE"/>
          </a:p>
        </p:txBody>
      </p:sp>
      <p:sp>
        <p:nvSpPr>
          <p:cNvPr id="6" name="Footer Placeholder 4"/>
          <p:cNvSpPr>
            <a:spLocks noGrp="1"/>
          </p:cNvSpPr>
          <p:nvPr>
            <p:ph type="ftr" sz="quarter" idx="11"/>
          </p:nvPr>
        </p:nvSpPr>
        <p:spPr/>
        <p:txBody>
          <a:bodyPr/>
          <a:lstStyle>
            <a:lvl1pPr>
              <a:defRPr/>
            </a:lvl1pPr>
          </a:lstStyle>
          <a:p>
            <a:pPr>
              <a:defRPr/>
            </a:pPr>
            <a:endParaRPr lang="es-VE"/>
          </a:p>
        </p:txBody>
      </p:sp>
      <p:sp>
        <p:nvSpPr>
          <p:cNvPr id="7" name="Slide Number Placeholder 5"/>
          <p:cNvSpPr>
            <a:spLocks noGrp="1"/>
          </p:cNvSpPr>
          <p:nvPr>
            <p:ph type="sldNum" sz="quarter" idx="12"/>
          </p:nvPr>
        </p:nvSpPr>
        <p:spPr/>
        <p:txBody>
          <a:bodyPr/>
          <a:lstStyle>
            <a:lvl1pPr>
              <a:defRPr/>
            </a:lvl1pPr>
          </a:lstStyle>
          <a:p>
            <a:pPr>
              <a:defRPr/>
            </a:pPr>
            <a:fld id="{1B4C1113-BDDE-4F11-BC46-FD7E9A877A6E}" type="slidenum">
              <a:rPr lang="es-VE"/>
              <a:pPr>
                <a:defRPr/>
              </a:pPr>
              <a:t>‹#›</a:t>
            </a:fld>
            <a:endParaRPr lang="es-VE"/>
          </a:p>
        </p:txBody>
      </p:sp>
    </p:spTree>
  </p:cSld>
  <p:clrMapOvr>
    <a:masterClrMapping/>
  </p:clrMapOvr>
  <p:transition advTm="421">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V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7" name="Date Placeholder 3"/>
          <p:cNvSpPr>
            <a:spLocks noGrp="1"/>
          </p:cNvSpPr>
          <p:nvPr>
            <p:ph type="dt" sz="half" idx="10"/>
          </p:nvPr>
        </p:nvSpPr>
        <p:spPr/>
        <p:txBody>
          <a:bodyPr/>
          <a:lstStyle>
            <a:lvl1pPr>
              <a:defRPr/>
            </a:lvl1pPr>
          </a:lstStyle>
          <a:p>
            <a:pPr>
              <a:defRPr/>
            </a:pPr>
            <a:fld id="{BD18E45B-422F-4891-953F-E0B858D16D3E}" type="datetimeFigureOut">
              <a:rPr lang="es-VE"/>
              <a:pPr>
                <a:defRPr/>
              </a:pPr>
              <a:t>18-11-2015</a:t>
            </a:fld>
            <a:endParaRPr lang="es-VE"/>
          </a:p>
        </p:txBody>
      </p:sp>
      <p:sp>
        <p:nvSpPr>
          <p:cNvPr id="8" name="Footer Placeholder 4"/>
          <p:cNvSpPr>
            <a:spLocks noGrp="1"/>
          </p:cNvSpPr>
          <p:nvPr>
            <p:ph type="ftr" sz="quarter" idx="11"/>
          </p:nvPr>
        </p:nvSpPr>
        <p:spPr/>
        <p:txBody>
          <a:bodyPr/>
          <a:lstStyle>
            <a:lvl1pPr>
              <a:defRPr/>
            </a:lvl1pPr>
          </a:lstStyle>
          <a:p>
            <a:pPr>
              <a:defRPr/>
            </a:pPr>
            <a:endParaRPr lang="es-VE"/>
          </a:p>
        </p:txBody>
      </p:sp>
      <p:sp>
        <p:nvSpPr>
          <p:cNvPr id="9" name="Slide Number Placeholder 5"/>
          <p:cNvSpPr>
            <a:spLocks noGrp="1"/>
          </p:cNvSpPr>
          <p:nvPr>
            <p:ph type="sldNum" sz="quarter" idx="12"/>
          </p:nvPr>
        </p:nvSpPr>
        <p:spPr/>
        <p:txBody>
          <a:bodyPr/>
          <a:lstStyle>
            <a:lvl1pPr>
              <a:defRPr/>
            </a:lvl1pPr>
          </a:lstStyle>
          <a:p>
            <a:pPr>
              <a:defRPr/>
            </a:pPr>
            <a:fld id="{6EAB58D4-076D-45D8-8383-AFFAEDCA890F}" type="slidenum">
              <a:rPr lang="es-VE"/>
              <a:pPr>
                <a:defRPr/>
              </a:pPr>
              <a:t>‹#›</a:t>
            </a:fld>
            <a:endParaRPr lang="es-VE"/>
          </a:p>
        </p:txBody>
      </p:sp>
    </p:spTree>
  </p:cSld>
  <p:clrMapOvr>
    <a:masterClrMapping/>
  </p:clrMapOvr>
  <p:transition advTm="421">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Date Placeholder 3"/>
          <p:cNvSpPr>
            <a:spLocks noGrp="1"/>
          </p:cNvSpPr>
          <p:nvPr>
            <p:ph type="dt" sz="half" idx="10"/>
          </p:nvPr>
        </p:nvSpPr>
        <p:spPr/>
        <p:txBody>
          <a:bodyPr/>
          <a:lstStyle>
            <a:lvl1pPr>
              <a:defRPr/>
            </a:lvl1pPr>
          </a:lstStyle>
          <a:p>
            <a:pPr>
              <a:defRPr/>
            </a:pPr>
            <a:fld id="{425AD41E-6267-404E-9CFC-4C046BF3A800}" type="datetimeFigureOut">
              <a:rPr lang="es-VE"/>
              <a:pPr>
                <a:defRPr/>
              </a:pPr>
              <a:t>18-11-2015</a:t>
            </a:fld>
            <a:endParaRPr lang="es-VE"/>
          </a:p>
        </p:txBody>
      </p:sp>
      <p:sp>
        <p:nvSpPr>
          <p:cNvPr id="4" name="Footer Placeholder 4"/>
          <p:cNvSpPr>
            <a:spLocks noGrp="1"/>
          </p:cNvSpPr>
          <p:nvPr>
            <p:ph type="ftr" sz="quarter" idx="11"/>
          </p:nvPr>
        </p:nvSpPr>
        <p:spPr/>
        <p:txBody>
          <a:bodyPr/>
          <a:lstStyle>
            <a:lvl1pPr>
              <a:defRPr/>
            </a:lvl1pPr>
          </a:lstStyle>
          <a:p>
            <a:pPr>
              <a:defRPr/>
            </a:pPr>
            <a:endParaRPr lang="es-VE"/>
          </a:p>
        </p:txBody>
      </p:sp>
      <p:sp>
        <p:nvSpPr>
          <p:cNvPr id="5" name="Slide Number Placeholder 5"/>
          <p:cNvSpPr>
            <a:spLocks noGrp="1"/>
          </p:cNvSpPr>
          <p:nvPr>
            <p:ph type="sldNum" sz="quarter" idx="12"/>
          </p:nvPr>
        </p:nvSpPr>
        <p:spPr/>
        <p:txBody>
          <a:bodyPr/>
          <a:lstStyle>
            <a:lvl1pPr>
              <a:defRPr/>
            </a:lvl1pPr>
          </a:lstStyle>
          <a:p>
            <a:pPr>
              <a:defRPr/>
            </a:pPr>
            <a:fld id="{7E2D6598-7523-4B34-9BA1-BC1FAEE10848}" type="slidenum">
              <a:rPr lang="es-VE"/>
              <a:pPr>
                <a:defRPr/>
              </a:pPr>
              <a:t>‹#›</a:t>
            </a:fld>
            <a:endParaRPr lang="es-VE"/>
          </a:p>
        </p:txBody>
      </p:sp>
    </p:spTree>
  </p:cSld>
  <p:clrMapOvr>
    <a:masterClrMapping/>
  </p:clrMapOvr>
  <p:transition advTm="421">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017564-600E-4280-AFC4-5F2A21CED81A}" type="datetimeFigureOut">
              <a:rPr lang="es-VE"/>
              <a:pPr>
                <a:defRPr/>
              </a:pPr>
              <a:t>18-11-2015</a:t>
            </a:fld>
            <a:endParaRPr lang="es-VE"/>
          </a:p>
        </p:txBody>
      </p:sp>
      <p:sp>
        <p:nvSpPr>
          <p:cNvPr id="3" name="Footer Placeholder 4"/>
          <p:cNvSpPr>
            <a:spLocks noGrp="1"/>
          </p:cNvSpPr>
          <p:nvPr>
            <p:ph type="ftr" sz="quarter" idx="11"/>
          </p:nvPr>
        </p:nvSpPr>
        <p:spPr/>
        <p:txBody>
          <a:bodyPr/>
          <a:lstStyle>
            <a:lvl1pPr>
              <a:defRPr/>
            </a:lvl1pPr>
          </a:lstStyle>
          <a:p>
            <a:pPr>
              <a:defRPr/>
            </a:pPr>
            <a:endParaRPr lang="es-VE"/>
          </a:p>
        </p:txBody>
      </p:sp>
      <p:sp>
        <p:nvSpPr>
          <p:cNvPr id="4" name="Slide Number Placeholder 5"/>
          <p:cNvSpPr>
            <a:spLocks noGrp="1"/>
          </p:cNvSpPr>
          <p:nvPr>
            <p:ph type="sldNum" sz="quarter" idx="12"/>
          </p:nvPr>
        </p:nvSpPr>
        <p:spPr/>
        <p:txBody>
          <a:bodyPr/>
          <a:lstStyle>
            <a:lvl1pPr>
              <a:defRPr/>
            </a:lvl1pPr>
          </a:lstStyle>
          <a:p>
            <a:pPr>
              <a:defRPr/>
            </a:pPr>
            <a:fld id="{A5BEEE94-1C3D-45FB-B91B-FA85B4E09A95}" type="slidenum">
              <a:rPr lang="es-VE"/>
              <a:pPr>
                <a:defRPr/>
              </a:pPr>
              <a:t>‹#›</a:t>
            </a:fld>
            <a:endParaRPr lang="es-VE"/>
          </a:p>
        </p:txBody>
      </p:sp>
    </p:spTree>
  </p:cSld>
  <p:clrMapOvr>
    <a:masterClrMapping/>
  </p:clrMapOvr>
  <p:transition advTm="421">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V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C16985-48F8-4003-8AFC-B144F4C6CBB9}" type="datetimeFigureOut">
              <a:rPr lang="es-VE"/>
              <a:pPr>
                <a:defRPr/>
              </a:pPr>
              <a:t>18-11-2015</a:t>
            </a:fld>
            <a:endParaRPr lang="es-VE"/>
          </a:p>
        </p:txBody>
      </p:sp>
      <p:sp>
        <p:nvSpPr>
          <p:cNvPr id="6" name="Footer Placeholder 4"/>
          <p:cNvSpPr>
            <a:spLocks noGrp="1"/>
          </p:cNvSpPr>
          <p:nvPr>
            <p:ph type="ftr" sz="quarter" idx="11"/>
          </p:nvPr>
        </p:nvSpPr>
        <p:spPr/>
        <p:txBody>
          <a:bodyPr/>
          <a:lstStyle>
            <a:lvl1pPr>
              <a:defRPr/>
            </a:lvl1pPr>
          </a:lstStyle>
          <a:p>
            <a:pPr>
              <a:defRPr/>
            </a:pPr>
            <a:endParaRPr lang="es-VE"/>
          </a:p>
        </p:txBody>
      </p:sp>
      <p:sp>
        <p:nvSpPr>
          <p:cNvPr id="7" name="Slide Number Placeholder 5"/>
          <p:cNvSpPr>
            <a:spLocks noGrp="1"/>
          </p:cNvSpPr>
          <p:nvPr>
            <p:ph type="sldNum" sz="quarter" idx="12"/>
          </p:nvPr>
        </p:nvSpPr>
        <p:spPr/>
        <p:txBody>
          <a:bodyPr/>
          <a:lstStyle>
            <a:lvl1pPr>
              <a:defRPr/>
            </a:lvl1pPr>
          </a:lstStyle>
          <a:p>
            <a:pPr>
              <a:defRPr/>
            </a:pPr>
            <a:fld id="{E53B4953-ABAC-45AA-9CB7-9AB1C0AB1758}" type="slidenum">
              <a:rPr lang="es-VE"/>
              <a:pPr>
                <a:defRPr/>
              </a:pPr>
              <a:t>‹#›</a:t>
            </a:fld>
            <a:endParaRPr lang="es-VE"/>
          </a:p>
        </p:txBody>
      </p:sp>
    </p:spTree>
  </p:cSld>
  <p:clrMapOvr>
    <a:masterClrMapping/>
  </p:clrMapOvr>
  <p:transition advTm="421">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V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E40BE2-3901-4FA7-9BAE-857DC339BE84}" type="datetimeFigureOut">
              <a:rPr lang="es-VE"/>
              <a:pPr>
                <a:defRPr/>
              </a:pPr>
              <a:t>18-11-2015</a:t>
            </a:fld>
            <a:endParaRPr lang="es-VE"/>
          </a:p>
        </p:txBody>
      </p:sp>
      <p:sp>
        <p:nvSpPr>
          <p:cNvPr id="6" name="Footer Placeholder 4"/>
          <p:cNvSpPr>
            <a:spLocks noGrp="1"/>
          </p:cNvSpPr>
          <p:nvPr>
            <p:ph type="ftr" sz="quarter" idx="11"/>
          </p:nvPr>
        </p:nvSpPr>
        <p:spPr/>
        <p:txBody>
          <a:bodyPr/>
          <a:lstStyle>
            <a:lvl1pPr>
              <a:defRPr/>
            </a:lvl1pPr>
          </a:lstStyle>
          <a:p>
            <a:pPr>
              <a:defRPr/>
            </a:pPr>
            <a:endParaRPr lang="es-VE"/>
          </a:p>
        </p:txBody>
      </p:sp>
      <p:sp>
        <p:nvSpPr>
          <p:cNvPr id="7" name="Slide Number Placeholder 5"/>
          <p:cNvSpPr>
            <a:spLocks noGrp="1"/>
          </p:cNvSpPr>
          <p:nvPr>
            <p:ph type="sldNum" sz="quarter" idx="12"/>
          </p:nvPr>
        </p:nvSpPr>
        <p:spPr/>
        <p:txBody>
          <a:bodyPr/>
          <a:lstStyle>
            <a:lvl1pPr>
              <a:defRPr/>
            </a:lvl1pPr>
          </a:lstStyle>
          <a:p>
            <a:pPr>
              <a:defRPr/>
            </a:pPr>
            <a:fld id="{619B83C4-816D-4423-AA22-B422F805635C}" type="slidenum">
              <a:rPr lang="es-VE"/>
              <a:pPr>
                <a:defRPr/>
              </a:pPr>
              <a:t>‹#›</a:t>
            </a:fld>
            <a:endParaRPr lang="es-VE"/>
          </a:p>
        </p:txBody>
      </p:sp>
    </p:spTree>
  </p:cSld>
  <p:clrMapOvr>
    <a:masterClrMapping/>
  </p:clrMapOvr>
  <p:transition advTm="421">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VE"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FFFFF0-181F-4711-9DEA-FF203E27AA7F}" type="datetimeFigureOut">
              <a:rPr lang="es-VE"/>
              <a:pPr>
                <a:defRPr/>
              </a:pPr>
              <a:t>18-11-2015</a:t>
            </a:fld>
            <a:endParaRPr lang="es-V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V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348BFB-0DD5-4DF4-8B85-BB8F0DFA621E}" type="slidenum">
              <a:rPr lang="es-VE"/>
              <a:pPr>
                <a:defRPr/>
              </a:pPr>
              <a:t>‹#›</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21">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s-VE" b="1" i="1" dirty="0" smtClean="0"/>
              <a:t>The Airflow-Powered Motor</a:t>
            </a:r>
          </a:p>
        </p:txBody>
      </p:sp>
      <p:sp>
        <p:nvSpPr>
          <p:cNvPr id="3" name="Subtitle 2"/>
          <p:cNvSpPr>
            <a:spLocks noGrp="1"/>
          </p:cNvSpPr>
          <p:nvPr>
            <p:ph type="subTitle" idx="1"/>
          </p:nvPr>
        </p:nvSpPr>
        <p:spPr>
          <a:xfrm>
            <a:off x="1428750" y="4357688"/>
            <a:ext cx="6400800" cy="1752600"/>
          </a:xfrm>
        </p:spPr>
        <p:txBody>
          <a:bodyPr rtlCol="0">
            <a:normAutofit/>
          </a:bodyPr>
          <a:lstStyle/>
          <a:p>
            <a:pPr eaLnBrk="1" fontAlgn="auto" hangingPunct="1">
              <a:spcAft>
                <a:spcPts val="0"/>
              </a:spcAft>
              <a:defRPr/>
            </a:pPr>
            <a:r>
              <a:rPr lang="es-VE" b="1" i="1" dirty="0" smtClean="0"/>
              <a:t>A </a:t>
            </a:r>
            <a:r>
              <a:rPr lang="es-VE" b="1" i="1" dirty="0" err="1" smtClean="0"/>
              <a:t>Converter</a:t>
            </a:r>
            <a:r>
              <a:rPr lang="es-VE" b="1" i="1" dirty="0" smtClean="0"/>
              <a:t> of Air </a:t>
            </a:r>
            <a:r>
              <a:rPr lang="es-VE" b="1" i="1" dirty="0" err="1" smtClean="0"/>
              <a:t>Thermal</a:t>
            </a:r>
            <a:r>
              <a:rPr lang="es-VE" b="1" i="1" dirty="0" smtClean="0"/>
              <a:t> Energy </a:t>
            </a:r>
            <a:r>
              <a:rPr lang="es-VE" b="1" i="1" dirty="0" err="1" smtClean="0"/>
              <a:t>into</a:t>
            </a:r>
            <a:r>
              <a:rPr lang="es-VE" b="1" i="1" dirty="0" smtClean="0"/>
              <a:t> </a:t>
            </a:r>
            <a:r>
              <a:rPr lang="es-VE" b="1" i="1" dirty="0" err="1" smtClean="0"/>
              <a:t>Mechanical</a:t>
            </a:r>
            <a:r>
              <a:rPr lang="es-VE" b="1" i="1" dirty="0" smtClean="0"/>
              <a:t> Energy</a:t>
            </a:r>
            <a:endParaRPr lang="es-VE" i="1" dirty="0" smtClean="0"/>
          </a:p>
        </p:txBody>
      </p:sp>
      <p:sp>
        <p:nvSpPr>
          <p:cNvPr id="1126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604">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s-VE" sz="3600" b="1" i="1" dirty="0" smtClean="0"/>
              <a:t>In </a:t>
            </a:r>
            <a:r>
              <a:rPr lang="es-VE" sz="3600" b="1" i="1" dirty="0" err="1" smtClean="0"/>
              <a:t>conventional</a:t>
            </a:r>
            <a:r>
              <a:rPr lang="es-VE" sz="3600" b="1" i="1" dirty="0" smtClean="0"/>
              <a:t> </a:t>
            </a:r>
            <a:r>
              <a:rPr lang="es-VE" sz="3600" b="1" i="1" dirty="0" err="1" smtClean="0"/>
              <a:t>wind</a:t>
            </a:r>
            <a:r>
              <a:rPr lang="es-VE" sz="3600" b="1" i="1" dirty="0" smtClean="0"/>
              <a:t> turbines, </a:t>
            </a:r>
            <a:r>
              <a:rPr lang="es-VE" sz="3600" b="1" i="1" dirty="0" err="1" smtClean="0"/>
              <a:t>it</a:t>
            </a:r>
            <a:r>
              <a:rPr lang="es-VE" sz="3600" b="1" i="1" dirty="0" smtClean="0"/>
              <a:t> </a:t>
            </a:r>
            <a:r>
              <a:rPr lang="es-VE" sz="3600" b="1" i="1" dirty="0" err="1" smtClean="0"/>
              <a:t>is</a:t>
            </a:r>
            <a:r>
              <a:rPr lang="es-VE" sz="3600" b="1" i="1" dirty="0" smtClean="0"/>
              <a:t> </a:t>
            </a:r>
            <a:r>
              <a:rPr lang="es-VE" sz="3600" b="1" i="1" dirty="0" err="1" smtClean="0"/>
              <a:t>not</a:t>
            </a:r>
            <a:r>
              <a:rPr lang="es-VE" sz="3600" b="1" i="1" dirty="0" smtClean="0"/>
              <a:t> </a:t>
            </a:r>
            <a:r>
              <a:rPr lang="es-VE" sz="3600" b="1" i="1" dirty="0" err="1" smtClean="0"/>
              <a:t>uncommon</a:t>
            </a:r>
            <a:r>
              <a:rPr lang="es-VE" sz="3600" b="1" i="1" dirty="0" smtClean="0"/>
              <a:t> </a:t>
            </a:r>
            <a:r>
              <a:rPr lang="es-VE" sz="3600" b="1" i="1" dirty="0" err="1" smtClean="0"/>
              <a:t>for</a:t>
            </a:r>
            <a:r>
              <a:rPr lang="es-VE" sz="3600" b="1" i="1" dirty="0" smtClean="0"/>
              <a:t> </a:t>
            </a:r>
            <a:r>
              <a:rPr lang="es-VE" sz="3600" b="1" i="1" dirty="0" err="1" smtClean="0"/>
              <a:t>the</a:t>
            </a:r>
            <a:r>
              <a:rPr lang="es-VE" sz="3600" b="1" i="1" dirty="0" smtClean="0"/>
              <a:t> </a:t>
            </a:r>
            <a:r>
              <a:rPr lang="es-VE" sz="3600" b="1" i="1" dirty="0" err="1" smtClean="0"/>
              <a:t>wind</a:t>
            </a:r>
            <a:r>
              <a:rPr lang="es-VE" sz="3600" b="1" i="1" dirty="0" smtClean="0"/>
              <a:t> </a:t>
            </a:r>
            <a:r>
              <a:rPr lang="es-VE" sz="3600" b="1" i="1" dirty="0" err="1" smtClean="0"/>
              <a:t>just</a:t>
            </a:r>
            <a:r>
              <a:rPr lang="es-VE" sz="3600" b="1" i="1" dirty="0" smtClean="0"/>
              <a:t> </a:t>
            </a:r>
            <a:r>
              <a:rPr lang="es-VE" sz="3600" b="1" i="1" dirty="0" err="1" smtClean="0"/>
              <a:t>before</a:t>
            </a:r>
            <a:r>
              <a:rPr lang="es-VE" sz="3600" b="1" i="1" dirty="0" smtClean="0"/>
              <a:t> </a:t>
            </a:r>
            <a:r>
              <a:rPr lang="es-VE" sz="3600" b="1" i="1" dirty="0" err="1" smtClean="0"/>
              <a:t>the</a:t>
            </a:r>
            <a:r>
              <a:rPr lang="es-VE" sz="3600" b="1" i="1" dirty="0" smtClean="0"/>
              <a:t> turbine  to lose </a:t>
            </a:r>
            <a:r>
              <a:rPr lang="es-VE" sz="3600" b="1" i="1" dirty="0" err="1" smtClean="0"/>
              <a:t>about</a:t>
            </a:r>
            <a:r>
              <a:rPr lang="es-VE" sz="3600" b="1" i="1" dirty="0" smtClean="0"/>
              <a:t> a </a:t>
            </a:r>
            <a:r>
              <a:rPr lang="es-VE" sz="3600" b="1" i="1" dirty="0" err="1" smtClean="0"/>
              <a:t>third</a:t>
            </a:r>
            <a:r>
              <a:rPr lang="es-VE" sz="3600" b="1" i="1" dirty="0" smtClean="0"/>
              <a:t> of </a:t>
            </a:r>
            <a:r>
              <a:rPr lang="es-VE" sz="3600" b="1" i="1" dirty="0" err="1" smtClean="0"/>
              <a:t>its</a:t>
            </a:r>
            <a:r>
              <a:rPr lang="es-VE" sz="3600" b="1" i="1" dirty="0" smtClean="0"/>
              <a:t> </a:t>
            </a:r>
            <a:r>
              <a:rPr lang="es-VE" sz="3600" b="1" i="1" dirty="0" err="1" smtClean="0"/>
              <a:t>speed</a:t>
            </a:r>
            <a:r>
              <a:rPr lang="es-VE" sz="3600" b="1" i="1" dirty="0" smtClean="0"/>
              <a:t> and </a:t>
            </a:r>
            <a:r>
              <a:rPr lang="es-VE" sz="3600" b="1" i="1" dirty="0" err="1" smtClean="0"/>
              <a:t>downwind</a:t>
            </a:r>
            <a:r>
              <a:rPr lang="es-VE" sz="3600" b="1" i="1" dirty="0" smtClean="0"/>
              <a:t>  </a:t>
            </a:r>
            <a:r>
              <a:rPr lang="es-VE" sz="3600" b="1" i="1" dirty="0" err="1" smtClean="0"/>
              <a:t>the</a:t>
            </a:r>
            <a:r>
              <a:rPr lang="es-VE" sz="3600" b="1" i="1" dirty="0" smtClean="0"/>
              <a:t> </a:t>
            </a:r>
            <a:r>
              <a:rPr lang="es-VE" sz="3600" b="1" i="1" dirty="0" err="1" smtClean="0"/>
              <a:t>wind</a:t>
            </a:r>
            <a:r>
              <a:rPr lang="es-VE" sz="3600" b="1" i="1" dirty="0" smtClean="0"/>
              <a:t> </a:t>
            </a:r>
            <a:r>
              <a:rPr lang="es-VE" sz="3600" b="1" i="1" dirty="0" err="1" smtClean="0"/>
              <a:t>speed</a:t>
            </a:r>
            <a:r>
              <a:rPr lang="es-VE" sz="3600" b="1" i="1" dirty="0" smtClean="0"/>
              <a:t> can </a:t>
            </a:r>
            <a:r>
              <a:rPr lang="es-VE" sz="3600" b="1" i="1" dirty="0" err="1" smtClean="0"/>
              <a:t>be</a:t>
            </a:r>
            <a:r>
              <a:rPr lang="es-VE" sz="3600" b="1" i="1" dirty="0" smtClean="0"/>
              <a:t> </a:t>
            </a:r>
            <a:r>
              <a:rPr lang="es-VE" sz="3600" b="1" i="1" dirty="0" err="1" smtClean="0"/>
              <a:t>reduced</a:t>
            </a:r>
            <a:r>
              <a:rPr lang="es-VE" sz="3600" b="1" i="1" dirty="0" smtClean="0"/>
              <a:t> </a:t>
            </a:r>
            <a:r>
              <a:rPr lang="es-VE" sz="3600" b="1" i="1" dirty="0" err="1" smtClean="0"/>
              <a:t>about</a:t>
            </a:r>
            <a:r>
              <a:rPr lang="es-VE" sz="3600" b="1" i="1" dirty="0" smtClean="0"/>
              <a:t> </a:t>
            </a:r>
            <a:r>
              <a:rPr lang="es-VE" sz="3600" b="1" i="1" dirty="0" err="1" smtClean="0"/>
              <a:t>two</a:t>
            </a:r>
            <a:r>
              <a:rPr lang="es-VE" sz="3600" b="1" i="1" dirty="0" smtClean="0"/>
              <a:t> </a:t>
            </a:r>
            <a:r>
              <a:rPr lang="es-VE" sz="3600" b="1" i="1" dirty="0" err="1" smtClean="0"/>
              <a:t>thirds</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VE" sz="3600" b="1" i="1" dirty="0" err="1" smtClean="0"/>
              <a:t>Conventional</a:t>
            </a:r>
            <a:r>
              <a:rPr lang="es-VE" sz="3600" b="1" i="1" dirty="0" smtClean="0"/>
              <a:t>  HAWT </a:t>
            </a:r>
            <a:r>
              <a:rPr lang="es-VE" sz="3600" b="1" i="1" dirty="0" err="1" smtClean="0"/>
              <a:t>wind</a:t>
            </a:r>
            <a:r>
              <a:rPr lang="es-VE" sz="3600" b="1" i="1" dirty="0" smtClean="0"/>
              <a:t> turbines are </a:t>
            </a:r>
            <a:r>
              <a:rPr lang="es-VE" sz="3600" b="1" i="1" dirty="0" err="1" smtClean="0"/>
              <a:t>convertors</a:t>
            </a:r>
            <a:r>
              <a:rPr lang="es-VE" sz="3600" b="1" i="1" dirty="0" smtClean="0"/>
              <a:t> of  the </a:t>
            </a:r>
            <a:r>
              <a:rPr lang="es-VE" sz="3600" b="1" i="1" dirty="0" err="1" smtClean="0"/>
              <a:t>incoming</a:t>
            </a:r>
            <a:r>
              <a:rPr lang="es-VE" sz="3600" b="1" i="1" dirty="0" smtClean="0"/>
              <a:t> </a:t>
            </a:r>
            <a:r>
              <a:rPr lang="es-VE" sz="3600" b="1" i="1" dirty="0" err="1" smtClean="0"/>
              <a:t>wind</a:t>
            </a:r>
            <a:r>
              <a:rPr lang="es-VE" sz="3600" b="1" i="1" dirty="0" smtClean="0"/>
              <a:t> </a:t>
            </a:r>
            <a:r>
              <a:rPr lang="es-VE" sz="3600" b="1" i="1" dirty="0" err="1" smtClean="0"/>
              <a:t>kinetic</a:t>
            </a:r>
            <a:r>
              <a:rPr lang="es-VE" sz="3600" b="1" i="1" dirty="0" smtClean="0"/>
              <a:t> </a:t>
            </a:r>
            <a:r>
              <a:rPr lang="es-VE" sz="3600" b="1" i="1" dirty="0" err="1" smtClean="0"/>
              <a:t>energy</a:t>
            </a:r>
            <a:r>
              <a:rPr lang="es-VE" sz="3600" b="1" i="1" dirty="0" smtClean="0"/>
              <a:t>  </a:t>
            </a:r>
            <a:r>
              <a:rPr lang="es-VE" sz="3600" b="1" i="1" dirty="0" err="1" smtClean="0"/>
              <a:t>into</a:t>
            </a:r>
            <a:r>
              <a:rPr lang="es-VE" sz="3600" b="1" i="1" dirty="0" smtClean="0"/>
              <a:t> </a:t>
            </a:r>
            <a:r>
              <a:rPr lang="es-VE" sz="3600" b="1" i="1" dirty="0" err="1" smtClean="0"/>
              <a:t>rotational</a:t>
            </a:r>
            <a:r>
              <a:rPr lang="es-VE" sz="3600" b="1" i="1" dirty="0" smtClean="0"/>
              <a:t> </a:t>
            </a:r>
            <a:r>
              <a:rPr lang="es-VE" sz="3600" b="1" i="1" dirty="0" err="1" smtClean="0"/>
              <a:t>energy</a:t>
            </a:r>
            <a:r>
              <a:rPr lang="es-VE" sz="3600" b="1" i="1" dirty="0" smtClean="0"/>
              <a:t> of the </a:t>
            </a:r>
            <a:r>
              <a:rPr lang="es-VE" sz="3600" b="1" i="1" dirty="0" err="1" smtClean="0"/>
              <a:t>blades</a:t>
            </a:r>
            <a:r>
              <a:rPr lang="es-VE" sz="3600" b="1" i="1" dirty="0" smtClean="0"/>
              <a:t>. The output </a:t>
            </a:r>
            <a:r>
              <a:rPr lang="es-VE" sz="3600" b="1" i="1" dirty="0" err="1" smtClean="0"/>
              <a:t>rotational</a:t>
            </a:r>
            <a:r>
              <a:rPr lang="es-VE" sz="3600" b="1" i="1" dirty="0" smtClean="0"/>
              <a:t> </a:t>
            </a:r>
            <a:r>
              <a:rPr lang="es-VE" sz="3600" b="1" i="1" dirty="0" err="1" smtClean="0"/>
              <a:t>power</a:t>
            </a:r>
            <a:r>
              <a:rPr lang="es-VE" sz="3600" b="1" i="1" dirty="0" smtClean="0"/>
              <a:t> can </a:t>
            </a:r>
            <a:r>
              <a:rPr lang="es-VE" sz="3600" b="1" i="1" dirty="0" err="1" smtClean="0"/>
              <a:t>never</a:t>
            </a:r>
            <a:r>
              <a:rPr lang="es-VE" sz="3600" b="1" i="1" dirty="0" smtClean="0"/>
              <a:t> </a:t>
            </a:r>
            <a:r>
              <a:rPr lang="es-VE" sz="3600" b="1" i="1" dirty="0" err="1" smtClean="0"/>
              <a:t>exceed</a:t>
            </a:r>
            <a:r>
              <a:rPr lang="es-VE" sz="3600" b="1" i="1" dirty="0" smtClean="0"/>
              <a:t> 59.3% of the  </a:t>
            </a:r>
            <a:r>
              <a:rPr lang="es-VE" sz="3600" b="1" i="1" dirty="0" err="1" smtClean="0"/>
              <a:t>incoming</a:t>
            </a:r>
            <a:r>
              <a:rPr lang="es-VE" sz="3600" b="1" i="1" dirty="0" smtClean="0"/>
              <a:t> </a:t>
            </a:r>
            <a:r>
              <a:rPr lang="es-VE" sz="3600" b="1" i="1" dirty="0" err="1" smtClean="0"/>
              <a:t>kinetic</a:t>
            </a:r>
            <a:r>
              <a:rPr lang="es-VE" sz="3600" b="1" i="1" dirty="0" smtClean="0"/>
              <a:t> </a:t>
            </a:r>
            <a:r>
              <a:rPr lang="es-VE" sz="3600" b="1" i="1" dirty="0" err="1" smtClean="0"/>
              <a:t>power</a:t>
            </a:r>
            <a:r>
              <a:rPr lang="es-VE" sz="3600" b="1" i="1" dirty="0" smtClean="0"/>
              <a:t>, </a:t>
            </a:r>
            <a:r>
              <a:rPr lang="es-VE" sz="3600" b="1" i="1" dirty="0" err="1" smtClean="0"/>
              <a:t>according</a:t>
            </a:r>
            <a:r>
              <a:rPr lang="es-VE" sz="3600" b="1" i="1" dirty="0" smtClean="0"/>
              <a:t> to </a:t>
            </a:r>
            <a:r>
              <a:rPr lang="es-VE" sz="3600" b="1" i="1" dirty="0" err="1" smtClean="0"/>
              <a:t>Betz’s</a:t>
            </a:r>
            <a:r>
              <a:rPr lang="es-VE" sz="3600" b="1" i="1" dirty="0" smtClean="0"/>
              <a:t> </a:t>
            </a:r>
            <a:r>
              <a:rPr lang="es-VE" sz="3600" b="1" i="1" dirty="0" err="1" smtClean="0"/>
              <a:t>law</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62" name="Picture 2" descr="http://t2.gstatic.com/images?q=tbn:ANd9GcQSD_KzaS-3sjCTUk_lVsvZWY-nxH4v5lq7hKgYuAHv1b60UzQUjg"/>
          <p:cNvPicPr>
            <a:picLocks noChangeAspect="1" noChangeArrowheads="1"/>
          </p:cNvPicPr>
          <p:nvPr/>
        </p:nvPicPr>
        <p:blipFill>
          <a:blip r:embed="rId2"/>
          <a:srcRect/>
          <a:stretch>
            <a:fillRect/>
          </a:stretch>
        </p:blipFill>
        <p:spPr bwMode="auto">
          <a:xfrm>
            <a:off x="3286116" y="1857364"/>
            <a:ext cx="2667913" cy="3561802"/>
          </a:xfrm>
          <a:prstGeom prst="rect">
            <a:avLst/>
          </a:prstGeom>
          <a:noFill/>
        </p:spPr>
      </p:pic>
    </p:spTree>
  </p:cSld>
  <p:clrMapOvr>
    <a:masterClrMapping/>
  </p:clrMapOvr>
  <p:transition advTm="3385">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1357313"/>
            <a:ext cx="6696743" cy="4500562"/>
          </a:xfrm>
          <a:prstGeom prst="roundRect">
            <a:avLst/>
          </a:prstGeom>
          <a:ln w="76200"/>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200" b="1" i="1" dirty="0" smtClean="0"/>
              <a:t>Blades in conventional wind turbines  act as obstacles to the wind whereas airfoils of thermal airfoil turbines  look almost transparent to the incoming airflow so that the airflow velocity entering and outgoing the turbine remains practically the same</a:t>
            </a:r>
            <a:endParaRPr lang="es-VE" sz="32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946">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VE" sz="3600" b="1" i="1" dirty="0" smtClean="0"/>
              <a:t>Thermal Airfoil Turbines, </a:t>
            </a:r>
            <a:r>
              <a:rPr lang="es-VE" sz="3600" b="1" i="1" dirty="0" err="1" smtClean="0"/>
              <a:t>on</a:t>
            </a:r>
            <a:r>
              <a:rPr lang="es-VE" sz="3600" b="1" i="1" dirty="0" smtClean="0"/>
              <a:t> the </a:t>
            </a:r>
            <a:r>
              <a:rPr lang="es-VE" sz="3600" b="1" i="1" dirty="0" err="1" smtClean="0"/>
              <a:t>other</a:t>
            </a:r>
            <a:r>
              <a:rPr lang="es-VE" sz="3600" b="1" i="1" dirty="0" smtClean="0"/>
              <a:t> </a:t>
            </a:r>
            <a:r>
              <a:rPr lang="es-VE" sz="3600" b="1" i="1" dirty="0" err="1" smtClean="0"/>
              <a:t>hand</a:t>
            </a:r>
            <a:r>
              <a:rPr lang="es-VE" sz="3600" b="1" i="1" dirty="0" smtClean="0"/>
              <a:t>, are </a:t>
            </a:r>
            <a:r>
              <a:rPr lang="es-VE" sz="3600" b="1" i="1" dirty="0" err="1" smtClean="0"/>
              <a:t>convertors</a:t>
            </a:r>
            <a:r>
              <a:rPr lang="es-VE" sz="3600" b="1" i="1" dirty="0" smtClean="0"/>
              <a:t> of the </a:t>
            </a:r>
            <a:r>
              <a:rPr lang="es-VE" sz="3600" b="1" i="1" dirty="0" err="1" smtClean="0"/>
              <a:t>internal</a:t>
            </a:r>
            <a:r>
              <a:rPr lang="es-VE" sz="3600" b="1" i="1" dirty="0" smtClean="0"/>
              <a:t>  (</a:t>
            </a:r>
            <a:r>
              <a:rPr lang="es-VE" sz="3600" b="1" i="1" dirty="0" err="1" smtClean="0"/>
              <a:t>thermal</a:t>
            </a:r>
            <a:r>
              <a:rPr lang="es-VE" sz="3600" b="1" i="1" dirty="0" smtClean="0"/>
              <a:t>) </a:t>
            </a:r>
            <a:r>
              <a:rPr lang="es-VE" sz="3600" b="1" i="1" dirty="0" err="1" smtClean="0"/>
              <a:t>energy</a:t>
            </a:r>
            <a:r>
              <a:rPr lang="es-VE" sz="3600" b="1" i="1" dirty="0" smtClean="0"/>
              <a:t> of the </a:t>
            </a:r>
            <a:r>
              <a:rPr lang="es-VE" sz="3600" b="1" i="1" dirty="0" err="1" smtClean="0"/>
              <a:t>incoming</a:t>
            </a:r>
            <a:r>
              <a:rPr lang="es-VE" sz="3600" b="1" i="1" dirty="0" smtClean="0"/>
              <a:t> </a:t>
            </a:r>
            <a:r>
              <a:rPr lang="es-VE" sz="3600" b="1" i="1" dirty="0" err="1" smtClean="0"/>
              <a:t>airflow</a:t>
            </a:r>
            <a:r>
              <a:rPr lang="es-VE" sz="3600" b="1" i="1" dirty="0" smtClean="0"/>
              <a:t> </a:t>
            </a:r>
            <a:r>
              <a:rPr lang="es-VE" sz="3600" b="1" i="1" dirty="0" err="1" smtClean="0"/>
              <a:t>into</a:t>
            </a:r>
            <a:r>
              <a:rPr lang="es-VE" sz="3600" b="1" i="1" dirty="0" smtClean="0"/>
              <a:t> </a:t>
            </a:r>
            <a:r>
              <a:rPr lang="es-VE" sz="3600" b="1" i="1" dirty="0" err="1" smtClean="0"/>
              <a:t>rotational</a:t>
            </a:r>
            <a:r>
              <a:rPr lang="es-VE" sz="3600" b="1" i="1" dirty="0" smtClean="0"/>
              <a:t> </a:t>
            </a:r>
            <a:r>
              <a:rPr lang="es-VE" sz="3600" b="1" i="1" dirty="0" err="1" smtClean="0"/>
              <a:t>energy</a:t>
            </a:r>
            <a:r>
              <a:rPr lang="es-VE" sz="3600" b="1" i="1" dirty="0" smtClean="0"/>
              <a:t> of the airfoils. The output </a:t>
            </a:r>
            <a:r>
              <a:rPr lang="es-VE" sz="3600" b="1" i="1" dirty="0" err="1" smtClean="0"/>
              <a:t>rotational</a:t>
            </a:r>
            <a:r>
              <a:rPr lang="es-VE" sz="3600" b="1" i="1" dirty="0" smtClean="0"/>
              <a:t> </a:t>
            </a:r>
            <a:r>
              <a:rPr lang="es-VE" sz="3600" b="1" i="1" dirty="0" err="1" smtClean="0"/>
              <a:t>power</a:t>
            </a:r>
            <a:r>
              <a:rPr lang="es-VE" sz="3600" b="1" i="1" dirty="0" smtClean="0"/>
              <a:t>  can </a:t>
            </a:r>
            <a:r>
              <a:rPr lang="es-VE" sz="3600" b="1" i="1" dirty="0" err="1" smtClean="0"/>
              <a:t>be</a:t>
            </a:r>
            <a:r>
              <a:rPr lang="es-VE" sz="3600" b="1" i="1" dirty="0" smtClean="0"/>
              <a:t> </a:t>
            </a:r>
            <a:r>
              <a:rPr lang="es-VE" sz="3600" b="1" i="1" dirty="0" err="1" smtClean="0"/>
              <a:t>much</a:t>
            </a:r>
            <a:r>
              <a:rPr lang="es-VE" sz="3600" b="1" i="1" dirty="0" smtClean="0"/>
              <a:t> </a:t>
            </a:r>
            <a:r>
              <a:rPr lang="es-VE" sz="3600" b="1" i="1" dirty="0" err="1" smtClean="0"/>
              <a:t>greater</a:t>
            </a:r>
            <a:r>
              <a:rPr lang="es-VE" sz="3600" b="1" i="1" dirty="0" smtClean="0"/>
              <a:t> </a:t>
            </a:r>
            <a:r>
              <a:rPr lang="es-VE" sz="3600" b="1" i="1" dirty="0" err="1" smtClean="0"/>
              <a:t>than</a:t>
            </a:r>
            <a:r>
              <a:rPr lang="es-VE" sz="3600" b="1" i="1" dirty="0" smtClean="0"/>
              <a:t>  59.3%  of the </a:t>
            </a:r>
            <a:r>
              <a:rPr lang="es-VE" sz="3600" b="1" i="1" dirty="0" err="1" smtClean="0"/>
              <a:t>kinetic</a:t>
            </a:r>
            <a:r>
              <a:rPr lang="es-VE" sz="3600" b="1" i="1" dirty="0" smtClean="0"/>
              <a:t> </a:t>
            </a:r>
            <a:r>
              <a:rPr lang="es-VE" sz="3600" b="1" i="1" dirty="0" err="1" smtClean="0"/>
              <a:t>power</a:t>
            </a:r>
            <a:r>
              <a:rPr lang="es-VE" sz="3600" b="1" i="1" dirty="0" smtClean="0"/>
              <a:t> of the </a:t>
            </a:r>
            <a:r>
              <a:rPr lang="es-VE" sz="3600" b="1" i="1" dirty="0" err="1" smtClean="0"/>
              <a:t>incoming</a:t>
            </a:r>
            <a:r>
              <a:rPr lang="es-VE" sz="3600" b="1" i="1" dirty="0" smtClean="0"/>
              <a:t> </a:t>
            </a:r>
            <a:r>
              <a:rPr lang="es-VE" sz="3600" b="1" i="1" dirty="0" err="1" smtClean="0"/>
              <a:t>airflow</a:t>
            </a:r>
            <a:r>
              <a:rPr lang="es-VE" sz="3600" b="1" i="1" dirty="0" smtClean="0"/>
              <a:t>. </a:t>
            </a:r>
            <a:endParaRPr lang="es-VE" sz="3600" b="1" i="1" dirty="0"/>
          </a:p>
        </p:txBody>
      </p:sp>
    </p:spTree>
  </p:cSld>
  <p:clrMapOvr>
    <a:masterClrMapping/>
  </p:clrMapOvr>
  <p:transition advTm="421">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VE" sz="3600" b="1" i="1" dirty="0" smtClean="0"/>
              <a:t>Its operation is based on the aerodynamic phenomenon that takes places when an airflow with a velocity </a:t>
            </a:r>
            <a:r>
              <a:rPr lang="en-US" sz="3600" b="1" i="1" dirty="0" smtClean="0"/>
              <a:t>V</a:t>
            </a:r>
            <a:r>
              <a:rPr lang="es-VE" sz="3600" b="1" i="1" baseline="-25000" dirty="0" smtClean="0"/>
              <a:t>φ </a:t>
            </a:r>
            <a:r>
              <a:rPr lang="es-VE" sz="3600" b="1" i="1" dirty="0" smtClean="0"/>
              <a:t>encounters </a:t>
            </a:r>
            <a:r>
              <a:rPr lang="es-VE" sz="3600" b="1" i="1" dirty="0" err="1" smtClean="0"/>
              <a:t>the</a:t>
            </a:r>
            <a:r>
              <a:rPr lang="es-VE" sz="3600" b="1" i="1" dirty="0" smtClean="0"/>
              <a:t> </a:t>
            </a:r>
            <a:r>
              <a:rPr lang="es-VE" sz="3600" b="1" i="1" dirty="0" err="1" smtClean="0"/>
              <a:t>leading</a:t>
            </a:r>
            <a:r>
              <a:rPr lang="es-VE" sz="3600" b="1" i="1" dirty="0" smtClean="0"/>
              <a:t>  edge of an airfoil placed at a certain attack angle with the airflow direction </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259632" y="1700808"/>
            <a:ext cx="6768751" cy="4176464"/>
          </a:xfrm>
          <a:prstGeom prst="roundRect">
            <a:avLst/>
          </a:prstGeom>
          <a:solidFill>
            <a:schemeClr val="bg1"/>
          </a:solidFill>
          <a:ln w="76200">
            <a:solidFill>
              <a:srgbClr val="00B05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VE"/>
          </a:p>
        </p:txBody>
      </p:sp>
      <p:sp>
        <p:nvSpPr>
          <p:cNvPr id="717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2" name="Rectangle 25"/>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4" name="Rectangle 4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5" name="Rectangle 51"/>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6" name="Text Box 53"/>
          <p:cNvSpPr txBox="1">
            <a:spLocks noChangeArrowheads="1"/>
          </p:cNvSpPr>
          <p:nvPr/>
        </p:nvSpPr>
        <p:spPr bwMode="auto">
          <a:xfrm>
            <a:off x="3000375" y="3786188"/>
            <a:ext cx="571500" cy="357187"/>
          </a:xfrm>
          <a:prstGeom prst="rect">
            <a:avLst/>
          </a:prstGeom>
          <a:noFill/>
          <a:ln w="9525">
            <a:noFill/>
            <a:miter lim="800000"/>
            <a:headEnd/>
            <a:tailEnd/>
          </a:ln>
        </p:spPr>
        <p:txBody>
          <a:bodyPr/>
          <a:lstStyle/>
          <a:p>
            <a:pPr>
              <a:spcAft>
                <a:spcPts val="1000"/>
              </a:spcAft>
            </a:pPr>
            <a:r>
              <a:rPr lang="en-GB" sz="1100" dirty="0">
                <a:latin typeface="Calibri" pitchFamily="34" charset="0"/>
              </a:rPr>
              <a:t>    </a:t>
            </a:r>
            <a:endParaRPr lang="es-VE" sz="1400" dirty="0"/>
          </a:p>
        </p:txBody>
      </p:sp>
      <p:sp>
        <p:nvSpPr>
          <p:cNvPr id="7178" name="TextBox 47"/>
          <p:cNvSpPr txBox="1">
            <a:spLocks noChangeArrowheads="1"/>
          </p:cNvSpPr>
          <p:nvPr/>
        </p:nvSpPr>
        <p:spPr bwMode="auto">
          <a:xfrm>
            <a:off x="2214563" y="1000125"/>
            <a:ext cx="5072062" cy="400050"/>
          </a:xfrm>
          <a:prstGeom prst="rect">
            <a:avLst/>
          </a:prstGeom>
          <a:noFill/>
          <a:ln w="9525">
            <a:noFill/>
            <a:miter lim="800000"/>
            <a:headEnd/>
            <a:tailEnd/>
          </a:ln>
        </p:spPr>
        <p:txBody>
          <a:bodyPr>
            <a:spAutoFit/>
          </a:bodyPr>
          <a:lstStyle/>
          <a:p>
            <a:pPr algn="ctr"/>
            <a:r>
              <a:rPr lang="es-VE" sz="2000" b="1" dirty="0"/>
              <a:t>Fundamental Principle of Operation</a:t>
            </a:r>
          </a:p>
        </p:txBody>
      </p:sp>
      <p:pic>
        <p:nvPicPr>
          <p:cNvPr id="7201" name="Picture 33"/>
          <p:cNvPicPr>
            <a:picLocks noChangeAspect="1" noChangeArrowheads="1"/>
          </p:cNvPicPr>
          <p:nvPr/>
        </p:nvPicPr>
        <p:blipFill>
          <a:blip r:embed="rId2" cstate="print"/>
          <a:srcRect/>
          <a:stretch>
            <a:fillRect/>
          </a:stretch>
        </p:blipFill>
        <p:spPr bwMode="auto">
          <a:xfrm>
            <a:off x="2123728" y="1772816"/>
            <a:ext cx="4968552" cy="3428883"/>
          </a:xfrm>
          <a:prstGeom prst="rect">
            <a:avLst/>
          </a:prstGeom>
          <a:noFill/>
          <a:ln w="9525">
            <a:noFill/>
            <a:miter lim="800000"/>
            <a:headEnd/>
            <a:tailEnd/>
          </a:ln>
        </p:spPr>
      </p:pic>
      <p:sp>
        <p:nvSpPr>
          <p:cNvPr id="44" name="43 Rectángulo"/>
          <p:cNvSpPr/>
          <p:nvPr/>
        </p:nvSpPr>
        <p:spPr>
          <a:xfrm>
            <a:off x="2195736" y="5157192"/>
            <a:ext cx="4824536" cy="646331"/>
          </a:xfrm>
          <a:prstGeom prst="rect">
            <a:avLst/>
          </a:prstGeom>
        </p:spPr>
        <p:txBody>
          <a:bodyPr wrap="square">
            <a:spAutoFit/>
          </a:bodyPr>
          <a:lstStyle/>
          <a:p>
            <a:r>
              <a:rPr lang="en-US" b="1" i="1" dirty="0"/>
              <a:t>Forces acting on an aero dynamical airfoil </a:t>
            </a:r>
            <a:r>
              <a:rPr lang="en-US" b="1" i="1" dirty="0" smtClean="0"/>
              <a:t>impacted by </a:t>
            </a:r>
            <a:r>
              <a:rPr lang="en-US" b="1" i="1" dirty="0"/>
              <a:t>an airflow of velocity V</a:t>
            </a:r>
            <a:r>
              <a:rPr lang="en-US" b="1" i="1" baseline="-25000" dirty="0"/>
              <a:t>φ</a:t>
            </a:r>
            <a:endParaRPr lang="es-VE" i="1" dirty="0"/>
          </a:p>
        </p:txBody>
      </p:sp>
      <p:sp>
        <p:nvSpPr>
          <p:cNvPr id="1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744">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55576" y="1628800"/>
            <a:ext cx="7848871" cy="4392488"/>
          </a:xfrm>
          <a:prstGeom prst="roundRect">
            <a:avLst/>
          </a:prstGeom>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VE"/>
          </a:p>
        </p:txBody>
      </p:sp>
      <p:sp>
        <p:nvSpPr>
          <p:cNvPr id="717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2" name="Rectangle 25"/>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4" name="Rectangle 4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5" name="Rectangle 51"/>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6" name="Text Box 53"/>
          <p:cNvSpPr txBox="1">
            <a:spLocks noChangeArrowheads="1"/>
          </p:cNvSpPr>
          <p:nvPr/>
        </p:nvSpPr>
        <p:spPr bwMode="auto">
          <a:xfrm>
            <a:off x="3000375" y="3786188"/>
            <a:ext cx="571500" cy="357187"/>
          </a:xfrm>
          <a:prstGeom prst="rect">
            <a:avLst/>
          </a:prstGeom>
          <a:noFill/>
          <a:ln w="9525">
            <a:noFill/>
            <a:miter lim="800000"/>
            <a:headEnd/>
            <a:tailEnd/>
          </a:ln>
        </p:spPr>
        <p:txBody>
          <a:bodyPr/>
          <a:lstStyle/>
          <a:p>
            <a:pPr>
              <a:spcAft>
                <a:spcPts val="1000"/>
              </a:spcAft>
            </a:pPr>
            <a:r>
              <a:rPr lang="en-GB" sz="1100" dirty="0">
                <a:latin typeface="Calibri" pitchFamily="34" charset="0"/>
              </a:rPr>
              <a:t>    </a:t>
            </a:r>
            <a:endParaRPr lang="es-VE" sz="1400" dirty="0"/>
          </a:p>
        </p:txBody>
      </p:sp>
      <p:sp>
        <p:nvSpPr>
          <p:cNvPr id="7178" name="TextBox 47"/>
          <p:cNvSpPr txBox="1">
            <a:spLocks noChangeArrowheads="1"/>
          </p:cNvSpPr>
          <p:nvPr/>
        </p:nvSpPr>
        <p:spPr bwMode="auto">
          <a:xfrm>
            <a:off x="2214563" y="1000125"/>
            <a:ext cx="5072062" cy="400050"/>
          </a:xfrm>
          <a:prstGeom prst="rect">
            <a:avLst/>
          </a:prstGeom>
          <a:noFill/>
          <a:ln w="9525">
            <a:noFill/>
            <a:miter lim="800000"/>
            <a:headEnd/>
            <a:tailEnd/>
          </a:ln>
        </p:spPr>
        <p:txBody>
          <a:bodyPr>
            <a:spAutoFit/>
          </a:bodyPr>
          <a:lstStyle/>
          <a:p>
            <a:pPr algn="ctr"/>
            <a:r>
              <a:rPr lang="es-VE" sz="2000" b="1" dirty="0"/>
              <a:t>Fundamental Principle of Operation</a:t>
            </a:r>
          </a:p>
        </p:txBody>
      </p:sp>
      <p:sp>
        <p:nvSpPr>
          <p:cNvPr id="44" name="43 Rectángulo"/>
          <p:cNvSpPr/>
          <p:nvPr/>
        </p:nvSpPr>
        <p:spPr>
          <a:xfrm>
            <a:off x="1691680" y="1988840"/>
            <a:ext cx="5904656" cy="2215991"/>
          </a:xfrm>
          <a:prstGeom prst="rect">
            <a:avLst/>
          </a:prstGeom>
        </p:spPr>
        <p:txBody>
          <a:bodyPr wrap="square">
            <a:spAutoFit/>
          </a:bodyPr>
          <a:lstStyle/>
          <a:p>
            <a:r>
              <a:rPr lang="en-US" sz="2000" b="1" i="1" dirty="0" smtClean="0"/>
              <a:t>It is well known that forces F</a:t>
            </a:r>
            <a:r>
              <a:rPr lang="en-US" sz="2000" b="1" i="1" baseline="-25000" dirty="0" smtClean="0"/>
              <a:t>L</a:t>
            </a:r>
            <a:r>
              <a:rPr lang="en-US" sz="2000" b="1" i="1" dirty="0" smtClean="0"/>
              <a:t> and F</a:t>
            </a:r>
            <a:r>
              <a:rPr lang="en-US" sz="2000" b="1" i="1" baseline="-25000" dirty="0" smtClean="0"/>
              <a:t>D</a:t>
            </a:r>
            <a:r>
              <a:rPr lang="en-US" sz="2000" b="1" i="1" dirty="0" smtClean="0"/>
              <a:t> are given by</a:t>
            </a:r>
            <a:endParaRPr lang="es-VE" sz="2000" dirty="0" smtClean="0"/>
          </a:p>
          <a:p>
            <a:r>
              <a:rPr lang="en-US" sz="2000" b="1" i="1" dirty="0" smtClean="0"/>
              <a:t>	</a:t>
            </a:r>
          </a:p>
          <a:p>
            <a:r>
              <a:rPr lang="en-US" sz="2000" b="1" i="1" dirty="0" smtClean="0"/>
              <a:t>	F</a:t>
            </a:r>
            <a:r>
              <a:rPr lang="en-US" sz="2000" b="1" i="1" baseline="-25000" dirty="0" smtClean="0"/>
              <a:t>D</a:t>
            </a:r>
            <a:r>
              <a:rPr lang="en-US" sz="2000" b="1" i="1" dirty="0" smtClean="0"/>
              <a:t> = C</a:t>
            </a:r>
            <a:r>
              <a:rPr lang="en-US" sz="2000" b="1" i="1" baseline="-25000" dirty="0" smtClean="0"/>
              <a:t>D</a:t>
            </a:r>
            <a:r>
              <a:rPr lang="en-US" sz="2000" b="1" i="1" dirty="0" smtClean="0"/>
              <a:t> ρ V</a:t>
            </a:r>
            <a:r>
              <a:rPr lang="en-US" sz="2000" b="1" i="1" baseline="-25000" dirty="0" smtClean="0"/>
              <a:t>φ</a:t>
            </a:r>
            <a:r>
              <a:rPr lang="en-US" sz="2000" b="1" i="1" dirty="0" smtClean="0"/>
              <a:t> </a:t>
            </a:r>
            <a:r>
              <a:rPr lang="en-US" sz="2000" b="1" i="1" baseline="30000" dirty="0" smtClean="0"/>
              <a:t>2</a:t>
            </a:r>
            <a:r>
              <a:rPr lang="en-US" sz="2000" b="1" i="1" dirty="0" smtClean="0"/>
              <a:t> A</a:t>
            </a:r>
            <a:r>
              <a:rPr lang="en-US" sz="2000" b="1" i="1" baseline="-25000" dirty="0" smtClean="0"/>
              <a:t>p</a:t>
            </a:r>
            <a:r>
              <a:rPr lang="en-US" sz="2000" b="1" i="1" dirty="0" smtClean="0"/>
              <a:t> / 2						 </a:t>
            </a:r>
            <a:endParaRPr lang="es-VE" sz="2000" dirty="0" smtClean="0"/>
          </a:p>
          <a:p>
            <a:r>
              <a:rPr lang="en-US" sz="2000" b="1" i="1" dirty="0" smtClean="0"/>
              <a:t>	F</a:t>
            </a:r>
            <a:r>
              <a:rPr lang="en-US" sz="2000" b="1" i="1" baseline="-25000" dirty="0" smtClean="0"/>
              <a:t>L</a:t>
            </a:r>
            <a:r>
              <a:rPr lang="en-US" sz="2000" b="1" i="1" dirty="0" smtClean="0"/>
              <a:t> = C</a:t>
            </a:r>
            <a:r>
              <a:rPr lang="en-US" sz="2000" b="1" i="1" baseline="-25000" dirty="0" smtClean="0"/>
              <a:t>L</a:t>
            </a:r>
            <a:r>
              <a:rPr lang="en-US" sz="2000" b="1" i="1" dirty="0" smtClean="0"/>
              <a:t> ρ V</a:t>
            </a:r>
            <a:r>
              <a:rPr lang="en-US" sz="2000" b="1" i="1" baseline="-25000" dirty="0" smtClean="0"/>
              <a:t>φ</a:t>
            </a:r>
            <a:r>
              <a:rPr lang="en-US" sz="2000" b="1" i="1" dirty="0" smtClean="0"/>
              <a:t> </a:t>
            </a:r>
            <a:r>
              <a:rPr lang="en-US" sz="2000" b="1" i="1" baseline="30000" dirty="0" smtClean="0"/>
              <a:t>2</a:t>
            </a:r>
            <a:r>
              <a:rPr lang="en-US" sz="2000" b="1" i="1" dirty="0" smtClean="0"/>
              <a:t> A</a:t>
            </a:r>
            <a:r>
              <a:rPr lang="en-US" sz="2000" b="1" i="1" baseline="-25000" dirty="0" smtClean="0"/>
              <a:t>p</a:t>
            </a:r>
            <a:r>
              <a:rPr lang="en-US" sz="2000" b="1" i="1" dirty="0" smtClean="0"/>
              <a:t> / 2</a:t>
            </a:r>
            <a:endParaRPr lang="es-VE" sz="2000" dirty="0" smtClean="0"/>
          </a:p>
          <a:p>
            <a:endParaRPr lang="es-VE" dirty="0"/>
          </a:p>
        </p:txBody>
      </p:sp>
      <p:sp>
        <p:nvSpPr>
          <p:cNvPr id="86018" name="Rectangle 2"/>
          <p:cNvSpPr>
            <a:spLocks noChangeArrowheads="1"/>
          </p:cNvSpPr>
          <p:nvPr/>
        </p:nvSpPr>
        <p:spPr bwMode="auto">
          <a:xfrm>
            <a:off x="1187624" y="4293096"/>
            <a:ext cx="71999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Where</a:t>
            </a:r>
          </a:p>
          <a:p>
            <a:pPr marL="0" marR="0" lvl="0" indent="3175" algn="l" defTabSz="914400" rtl="0" eaLnBrk="1" fontAlgn="base" latinLnBrk="0" hangingPunct="1">
              <a:lnSpc>
                <a:spcPct val="100000"/>
              </a:lnSpc>
              <a:spcBef>
                <a:spcPct val="0"/>
              </a:spcBef>
              <a:spcAft>
                <a:spcPct val="0"/>
              </a:spcAft>
              <a:buClrTx/>
              <a:buSzTx/>
              <a:buFontTx/>
              <a:buNone/>
              <a:tabLst/>
            </a:pPr>
            <a:endParaRPr kumimoji="0" lang="es-V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175"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en-US" sz="20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D</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Airfoil Drag Coefficient; C</a:t>
            </a:r>
            <a:r>
              <a:rPr kumimoji="0" lang="en-US" sz="20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L</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Airfoil Lift Coefficient;</a:t>
            </a:r>
            <a:r>
              <a:rPr kumimoji="0" lang="en-US" sz="2000" b="1" i="1" u="none" strike="noStrike" cap="none" normalizeH="0" dirty="0" smtClean="0">
                <a:ln>
                  <a:noFill/>
                </a:ln>
                <a:solidFill>
                  <a:schemeClr val="tx1"/>
                </a:solidFill>
                <a:effectLst/>
                <a:latin typeface="Arial" pitchFamily="34" charset="0"/>
                <a:ea typeface="Calibri" pitchFamily="34" charset="0"/>
                <a:cs typeface="Arial" pitchFamily="34" charset="0"/>
              </a:rPr>
              <a:t> </a:t>
            </a:r>
          </a:p>
          <a:p>
            <a:pPr marL="0" marR="0" lvl="0" indent="3175"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en-US" sz="20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p</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Airfoil Area as seen by airflow; V</a:t>
            </a:r>
            <a:r>
              <a:rPr kumimoji="0" lang="en-US" sz="20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φ</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Airflow Velocity; </a:t>
            </a:r>
          </a:p>
          <a:p>
            <a:pPr marL="0" marR="0" lvl="0" indent="3175"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ρ = Airflow density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744">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043607" y="1628800"/>
            <a:ext cx="6624737" cy="4032448"/>
          </a:xfrm>
          <a:prstGeom prst="roundRect">
            <a:avLst/>
          </a:prstGeom>
          <a:ln w="76200">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VE"/>
          </a:p>
        </p:txBody>
      </p:sp>
      <p:sp>
        <p:nvSpPr>
          <p:cNvPr id="717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2" name="Rectangle 25"/>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4" name="Rectangle 4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7175" name="Rectangle 51"/>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7176" name="Text Box 53"/>
          <p:cNvSpPr txBox="1">
            <a:spLocks noChangeArrowheads="1"/>
          </p:cNvSpPr>
          <p:nvPr/>
        </p:nvSpPr>
        <p:spPr bwMode="auto">
          <a:xfrm>
            <a:off x="3000375" y="3786188"/>
            <a:ext cx="571500" cy="357187"/>
          </a:xfrm>
          <a:prstGeom prst="rect">
            <a:avLst/>
          </a:prstGeom>
          <a:noFill/>
          <a:ln w="9525">
            <a:noFill/>
            <a:miter lim="800000"/>
            <a:headEnd/>
            <a:tailEnd/>
          </a:ln>
        </p:spPr>
        <p:txBody>
          <a:bodyPr/>
          <a:lstStyle/>
          <a:p>
            <a:pPr>
              <a:spcAft>
                <a:spcPts val="1000"/>
              </a:spcAft>
            </a:pPr>
            <a:r>
              <a:rPr lang="en-GB" sz="1100" dirty="0">
                <a:latin typeface="Calibri" pitchFamily="34" charset="0"/>
              </a:rPr>
              <a:t>    </a:t>
            </a:r>
            <a:endParaRPr lang="es-VE" sz="1400" dirty="0"/>
          </a:p>
        </p:txBody>
      </p:sp>
      <p:sp>
        <p:nvSpPr>
          <p:cNvPr id="7178" name="TextBox 47"/>
          <p:cNvSpPr txBox="1">
            <a:spLocks noChangeArrowheads="1"/>
          </p:cNvSpPr>
          <p:nvPr/>
        </p:nvSpPr>
        <p:spPr bwMode="auto">
          <a:xfrm>
            <a:off x="2214563" y="1000125"/>
            <a:ext cx="5072062" cy="400050"/>
          </a:xfrm>
          <a:prstGeom prst="rect">
            <a:avLst/>
          </a:prstGeom>
          <a:noFill/>
          <a:ln w="9525">
            <a:noFill/>
            <a:miter lim="800000"/>
            <a:headEnd/>
            <a:tailEnd/>
          </a:ln>
        </p:spPr>
        <p:txBody>
          <a:bodyPr>
            <a:spAutoFit/>
          </a:bodyPr>
          <a:lstStyle/>
          <a:p>
            <a:pPr algn="ctr"/>
            <a:r>
              <a:rPr lang="es-VE" sz="2000" b="1" dirty="0"/>
              <a:t>Fundamental Principle of Operation</a:t>
            </a:r>
          </a:p>
        </p:txBody>
      </p:sp>
      <p:sp>
        <p:nvSpPr>
          <p:cNvPr id="11" name="Rectangle 2"/>
          <p:cNvSpPr>
            <a:spLocks noChangeArrowheads="1"/>
          </p:cNvSpPr>
          <p:nvPr/>
        </p:nvSpPr>
        <p:spPr bwMode="auto">
          <a:xfrm>
            <a:off x="1428728" y="592933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Rectángulo"/>
          <p:cNvSpPr/>
          <p:nvPr/>
        </p:nvSpPr>
        <p:spPr>
          <a:xfrm>
            <a:off x="1500166" y="2071678"/>
            <a:ext cx="5572164" cy="3046988"/>
          </a:xfrm>
          <a:prstGeom prst="rect">
            <a:avLst/>
          </a:prstGeom>
        </p:spPr>
        <p:txBody>
          <a:bodyPr wrap="square">
            <a:spAutoFit/>
          </a:bodyPr>
          <a:lstStyle/>
          <a:p>
            <a:r>
              <a:rPr lang="en-US" sz="2400" b="1" i="1" dirty="0" smtClean="0">
                <a:solidFill>
                  <a:schemeClr val="bg1"/>
                </a:solidFill>
              </a:rPr>
              <a:t>By</a:t>
            </a:r>
            <a:r>
              <a:rPr lang="en-US" sz="2400" b="1" i="1" dirty="0" smtClean="0"/>
              <a:t> </a:t>
            </a:r>
            <a:r>
              <a:rPr lang="en-US" sz="2400" b="1" i="1" dirty="0" smtClean="0">
                <a:solidFill>
                  <a:schemeClr val="bg1"/>
                </a:solidFill>
              </a:rPr>
              <a:t>properly designing the airfoils and by choosing an adequate angle of attack α, it is possible to obtain that </a:t>
            </a:r>
          </a:p>
          <a:p>
            <a:endParaRPr lang="en-US" sz="2400" b="1" i="1" dirty="0" smtClean="0">
              <a:solidFill>
                <a:schemeClr val="bg1"/>
              </a:solidFill>
            </a:endParaRPr>
          </a:p>
          <a:p>
            <a:r>
              <a:rPr lang="en-US" sz="2400" b="1" i="1" dirty="0" smtClean="0">
                <a:solidFill>
                  <a:schemeClr val="bg1"/>
                </a:solidFill>
              </a:rPr>
              <a:t>	C</a:t>
            </a:r>
            <a:r>
              <a:rPr lang="en-US" sz="2400" b="1" i="1" baseline="-25000" dirty="0" smtClean="0">
                <a:solidFill>
                  <a:schemeClr val="bg1"/>
                </a:solidFill>
              </a:rPr>
              <a:t>L</a:t>
            </a:r>
            <a:r>
              <a:rPr lang="en-US" sz="2400" b="1" i="1" dirty="0" smtClean="0">
                <a:solidFill>
                  <a:schemeClr val="bg1"/>
                </a:solidFill>
              </a:rPr>
              <a:t> / C</a:t>
            </a:r>
            <a:r>
              <a:rPr lang="en-US" sz="2400" b="1" i="1" baseline="-25000" dirty="0" smtClean="0">
                <a:solidFill>
                  <a:schemeClr val="bg1"/>
                </a:solidFill>
              </a:rPr>
              <a:t>D</a:t>
            </a:r>
            <a:r>
              <a:rPr lang="en-US" sz="2400" b="1" i="1" dirty="0" smtClean="0">
                <a:solidFill>
                  <a:schemeClr val="bg1"/>
                </a:solidFill>
              </a:rPr>
              <a:t> ˃˃ 1, so that F</a:t>
            </a:r>
            <a:r>
              <a:rPr lang="en-US" sz="2400" b="1" i="1" baseline="-25000" dirty="0" smtClean="0">
                <a:solidFill>
                  <a:schemeClr val="bg1"/>
                </a:solidFill>
              </a:rPr>
              <a:t>L</a:t>
            </a:r>
            <a:r>
              <a:rPr lang="en-US" sz="2400" b="1" i="1" dirty="0" smtClean="0">
                <a:solidFill>
                  <a:schemeClr val="bg1"/>
                </a:solidFill>
              </a:rPr>
              <a:t> ˃˃  F</a:t>
            </a:r>
            <a:r>
              <a:rPr lang="en-US" sz="2400" b="1" i="1" baseline="-25000" dirty="0" smtClean="0">
                <a:solidFill>
                  <a:schemeClr val="bg1"/>
                </a:solidFill>
              </a:rPr>
              <a:t>D</a:t>
            </a:r>
            <a:r>
              <a:rPr lang="en-US" sz="2400" b="1" i="1" dirty="0" smtClean="0">
                <a:solidFill>
                  <a:schemeClr val="bg1"/>
                </a:solidFill>
              </a:rPr>
              <a:t>,</a:t>
            </a:r>
          </a:p>
          <a:p>
            <a:endParaRPr lang="en-US" sz="2400" b="1" i="1" dirty="0" smtClean="0">
              <a:solidFill>
                <a:schemeClr val="bg1"/>
              </a:solidFill>
            </a:endParaRPr>
          </a:p>
          <a:p>
            <a:r>
              <a:rPr lang="en-US" sz="2400" b="1" i="1" dirty="0" smtClean="0">
                <a:solidFill>
                  <a:schemeClr val="bg1"/>
                </a:solidFill>
              </a:rPr>
              <a:t>which ensures a high output power</a:t>
            </a:r>
            <a:endParaRPr lang="es-VE" sz="2400" dirty="0" smtClean="0">
              <a:solidFill>
                <a:schemeClr val="bg1"/>
              </a:solidFill>
            </a:endParaRPr>
          </a:p>
        </p:txBody>
      </p:sp>
    </p:spTree>
  </p:cSld>
  <p:clrMapOvr>
    <a:masterClrMapping/>
  </p:clrMapOvr>
  <p:transition advTm="3744">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1357313"/>
            <a:ext cx="6696743" cy="4500562"/>
          </a:xfrm>
          <a:prstGeom prst="roundRect">
            <a:avLst/>
          </a:prstGeom>
          <a:ln w="76200"/>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VE" sz="3200" b="1" i="1" dirty="0"/>
              <a:t>The </a:t>
            </a:r>
            <a:r>
              <a:rPr lang="es-VE" sz="3200" b="1" i="1" dirty="0" smtClean="0"/>
              <a:t>Airflow-Powered </a:t>
            </a:r>
            <a:r>
              <a:rPr lang="es-VE" sz="3200" b="1" i="1" dirty="0"/>
              <a:t>Motor </a:t>
            </a:r>
            <a:r>
              <a:rPr lang="es-VE" sz="3200" b="1" i="1" dirty="0" err="1" smtClean="0"/>
              <a:t>consists</a:t>
            </a:r>
            <a:r>
              <a:rPr lang="es-VE" sz="3200" b="1" i="1" dirty="0" smtClean="0"/>
              <a:t> </a:t>
            </a:r>
            <a:r>
              <a:rPr lang="es-VE" sz="3200" b="1" i="1" dirty="0"/>
              <a:t>of </a:t>
            </a:r>
            <a:r>
              <a:rPr lang="es-VE" sz="3200" b="1" i="1" dirty="0" smtClean="0"/>
              <a:t> a </a:t>
            </a:r>
            <a:r>
              <a:rPr lang="es-VE" sz="3200" b="1" i="1" dirty="0" err="1" smtClean="0"/>
              <a:t>housing</a:t>
            </a:r>
            <a:r>
              <a:rPr lang="es-VE" sz="3200" b="1" i="1" dirty="0" smtClean="0"/>
              <a:t>  </a:t>
            </a:r>
            <a:r>
              <a:rPr lang="es-VE" sz="3200" b="1" i="1" dirty="0" err="1" smtClean="0"/>
              <a:t>or</a:t>
            </a:r>
            <a:r>
              <a:rPr lang="es-VE" sz="3200" b="1" i="1" dirty="0" smtClean="0"/>
              <a:t> </a:t>
            </a:r>
            <a:r>
              <a:rPr lang="es-VE" sz="3200" b="1" i="1" dirty="0" err="1" smtClean="0"/>
              <a:t>empty</a:t>
            </a:r>
            <a:r>
              <a:rPr lang="es-VE" sz="3200" b="1" i="1" dirty="0" smtClean="0"/>
              <a:t> </a:t>
            </a:r>
            <a:r>
              <a:rPr lang="es-VE" sz="3200" b="1" i="1" dirty="0" err="1" smtClean="0"/>
              <a:t>chamber</a:t>
            </a:r>
            <a:r>
              <a:rPr lang="en-US" sz="3200" dirty="0" smtClean="0"/>
              <a:t> </a:t>
            </a:r>
            <a:r>
              <a:rPr lang="en-US" sz="3200" b="1" i="1" dirty="0" smtClean="0"/>
              <a:t>containing a converging (inlet )nozzle,  a fan, a Venturi-like throat, a diverging (outlet) nozzle; and one or more thermal airfoil turbines that are placed within the Venturi-like throat</a:t>
            </a:r>
            <a:endParaRPr lang="es-VE" sz="32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946">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1600" y="1357313"/>
            <a:ext cx="6984775" cy="4500562"/>
          </a:xfrm>
          <a:prstGeom prst="roundRect">
            <a:avLst/>
          </a:prstGeo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s-VE" sz="3200" b="1" i="1" dirty="0"/>
              <a:t>The </a:t>
            </a:r>
            <a:r>
              <a:rPr lang="es-VE" sz="3200" b="1" i="1" dirty="0" smtClean="0"/>
              <a:t>Airflow – Powered  </a:t>
            </a:r>
            <a:r>
              <a:rPr lang="es-VE" sz="3200" b="1" i="1" dirty="0"/>
              <a:t>Motor </a:t>
            </a:r>
            <a:r>
              <a:rPr lang="es-VE" sz="3200" b="1" i="1" dirty="0" smtClean="0"/>
              <a:t>(APM) </a:t>
            </a:r>
            <a:r>
              <a:rPr lang="es-VE" sz="3200" b="1" i="1" dirty="0" err="1" smtClean="0"/>
              <a:t>is</a:t>
            </a:r>
            <a:r>
              <a:rPr lang="es-VE" sz="3200" b="1" i="1" dirty="0" smtClean="0"/>
              <a:t> </a:t>
            </a:r>
            <a:r>
              <a:rPr lang="en-US" sz="3200" b="1" i="1" dirty="0" smtClean="0"/>
              <a:t>an aerodynamic energy conversion system capable of extracting part of the thermal energy carried by an internally accelerated airflow to convert it into a significant amount of mechanical energy which can be used to </a:t>
            </a:r>
            <a:r>
              <a:rPr lang="en-US" sz="3200" b="1" i="1" dirty="0" smtClean="0"/>
              <a:t>generate </a:t>
            </a:r>
            <a:r>
              <a:rPr lang="en-US" sz="3200" b="1" i="1" dirty="0" smtClean="0"/>
              <a:t>electricity</a:t>
            </a:r>
            <a:endParaRPr lang="es-VE" sz="32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494">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67544" y="1052736"/>
            <a:ext cx="8280920" cy="4896544"/>
          </a:xfrm>
          <a:prstGeom prst="roundRect">
            <a:avLst/>
          </a:prstGeom>
          <a:ln w="76200"/>
        </p:spPr>
        <p:style>
          <a:lnRef idx="2">
            <a:schemeClr val="accent5"/>
          </a:lnRef>
          <a:fillRef idx="1">
            <a:schemeClr val="lt1"/>
          </a:fillRef>
          <a:effectRef idx="0">
            <a:schemeClr val="accent5"/>
          </a:effectRef>
          <a:fontRef idx="minor">
            <a:schemeClr val="dk1"/>
          </a:fontRef>
        </p:style>
        <p:txBody>
          <a:bodyPr anchor="ctr"/>
          <a:lstStyle/>
          <a:p>
            <a:pPr algn="ctr">
              <a:defRPr/>
            </a:pPr>
            <a:endParaRPr lang="es-VE"/>
          </a:p>
        </p:txBody>
      </p:sp>
      <p:graphicFrame>
        <p:nvGraphicFramePr>
          <p:cNvPr id="1026" name="Object 4"/>
          <p:cNvGraphicFramePr>
            <a:graphicFrameLocks noChangeAspect="1"/>
          </p:cNvGraphicFramePr>
          <p:nvPr/>
        </p:nvGraphicFramePr>
        <p:xfrm>
          <a:off x="0" y="0"/>
          <a:ext cx="142875" cy="161925"/>
        </p:xfrm>
        <a:graphic>
          <a:graphicData uri="http://schemas.openxmlformats.org/presentationml/2006/ole">
            <mc:AlternateContent xmlns:mc="http://schemas.openxmlformats.org/markup-compatibility/2006">
              <mc:Choice xmlns:v="urn:schemas-microsoft-com:vml" Requires="v">
                <p:oleObj spid="_x0000_s59398" name="Equation" r:id="rId4" imgW="139579" imgH="164957" progId="Equation.3">
                  <p:embed/>
                </p:oleObj>
              </mc:Choice>
              <mc:Fallback>
                <p:oleObj name="Equation" r:id="rId4" imgW="139579" imgH="16495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28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1030" name="Rectangle 25"/>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graphicFrame>
        <p:nvGraphicFramePr>
          <p:cNvPr id="1027" name="Object 30"/>
          <p:cNvGraphicFramePr>
            <a:graphicFrameLocks noChangeAspect="1"/>
          </p:cNvGraphicFramePr>
          <p:nvPr/>
        </p:nvGraphicFramePr>
        <p:xfrm>
          <a:off x="0" y="0"/>
          <a:ext cx="142875" cy="161925"/>
        </p:xfrm>
        <a:graphic>
          <a:graphicData uri="http://schemas.openxmlformats.org/presentationml/2006/ole">
            <mc:AlternateContent xmlns:mc="http://schemas.openxmlformats.org/markup-compatibility/2006">
              <mc:Choice xmlns:v="urn:schemas-microsoft-com:vml" Requires="v">
                <p:oleObj spid="_x0000_s59399" name="Equation" r:id="rId6" imgW="139579" imgH="164957" progId="Equation.3">
                  <p:embed/>
                </p:oleObj>
              </mc:Choice>
              <mc:Fallback>
                <p:oleObj name="Equation" r:id="rId6" imgW="139579" imgH="164957"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28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4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VE"/>
          </a:p>
        </p:txBody>
      </p:sp>
      <p:sp>
        <p:nvSpPr>
          <p:cNvPr id="1032" name="Rectangle 51"/>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pPr eaLnBrk="0" hangingPunct="0"/>
            <a:r>
              <a:rPr lang="en-GB" sz="1200">
                <a:cs typeface="Times New Roman" pitchFamily="18" charset="0"/>
              </a:rPr>
              <a:t>V</a:t>
            </a:r>
            <a:endParaRPr lang="en-GB"/>
          </a:p>
        </p:txBody>
      </p:sp>
      <p:sp>
        <p:nvSpPr>
          <p:cNvPr id="1034" name="Rectangle 68"/>
          <p:cNvSpPr>
            <a:spLocks noChangeArrowheads="1"/>
          </p:cNvSpPr>
          <p:nvPr/>
        </p:nvSpPr>
        <p:spPr bwMode="auto">
          <a:xfrm>
            <a:off x="2214546" y="4786322"/>
            <a:ext cx="4572000" cy="1200329"/>
          </a:xfrm>
          <a:prstGeom prst="rect">
            <a:avLst/>
          </a:prstGeom>
          <a:noFill/>
          <a:ln w="9525">
            <a:noFill/>
            <a:miter lim="800000"/>
            <a:headEnd/>
            <a:tailEnd/>
          </a:ln>
        </p:spPr>
        <p:txBody>
          <a:bodyPr>
            <a:spAutoFit/>
          </a:bodyPr>
          <a:lstStyle/>
          <a:p>
            <a:pPr algn="ctr"/>
            <a:r>
              <a:rPr lang="en-GB" b="1" i="1" dirty="0" smtClean="0"/>
              <a:t>Schematic representation of  the airflow motor  showing the Empty  Chamber , the fan F and two  thermal airfoil turbines</a:t>
            </a:r>
            <a:endParaRPr lang="es-VE" i="1" dirty="0"/>
          </a:p>
        </p:txBody>
      </p:sp>
      <p:sp>
        <p:nvSpPr>
          <p:cNvPr id="12"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12 Imagen"/>
          <p:cNvPicPr/>
          <p:nvPr/>
        </p:nvPicPr>
        <p:blipFill>
          <a:blip r:embed="rId7" cstate="print"/>
          <a:srcRect/>
          <a:stretch>
            <a:fillRect/>
          </a:stretch>
        </p:blipFill>
        <p:spPr bwMode="auto">
          <a:xfrm>
            <a:off x="1285852" y="1428736"/>
            <a:ext cx="6643734" cy="3357586"/>
          </a:xfrm>
          <a:prstGeom prst="rect">
            <a:avLst/>
          </a:prstGeom>
          <a:noFill/>
          <a:ln w="9525">
            <a:noFill/>
            <a:miter lim="800000"/>
            <a:headEnd/>
            <a:tailEnd/>
          </a:ln>
        </p:spPr>
      </p:pic>
    </p:spTree>
  </p:cSld>
  <p:clrMapOvr>
    <a:masterClrMapping/>
  </p:clrMapOvr>
  <p:transition advTm="3697">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1357313"/>
            <a:ext cx="6696743" cy="4500562"/>
          </a:xfrm>
          <a:prstGeom prst="roundRect">
            <a:avLst/>
          </a:prstGeom>
          <a:ln w="76200">
            <a:solidFill>
              <a:schemeClr val="accent2">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lstStyle/>
          <a:p>
            <a:pPr algn="just">
              <a:defRPr/>
            </a:pPr>
            <a:r>
              <a:rPr lang="es-VE" sz="3200" b="1" i="1" dirty="0" err="1" smtClean="0"/>
              <a:t>Notice</a:t>
            </a:r>
            <a:r>
              <a:rPr lang="es-VE" sz="3200" b="1" i="1" dirty="0" smtClean="0"/>
              <a:t> </a:t>
            </a:r>
            <a:r>
              <a:rPr lang="es-VE" sz="3200" b="1" i="1" dirty="0" err="1" smtClean="0"/>
              <a:t>that</a:t>
            </a:r>
            <a:r>
              <a:rPr lang="es-VE" sz="3200" b="1" i="1" dirty="0" smtClean="0"/>
              <a:t> in the Airflow-Powered </a:t>
            </a:r>
            <a:r>
              <a:rPr lang="es-VE" sz="3200" b="1" i="1" dirty="0"/>
              <a:t>Motor </a:t>
            </a:r>
            <a:r>
              <a:rPr lang="es-VE" sz="3200" b="1" i="1" dirty="0" smtClean="0"/>
              <a:t> the turbines are placed  </a:t>
            </a:r>
            <a:r>
              <a:rPr lang="es-VE" sz="3200" b="1" i="1" dirty="0" err="1" smtClean="0"/>
              <a:t>one</a:t>
            </a:r>
            <a:r>
              <a:rPr lang="es-VE" sz="3200" b="1" i="1" dirty="0" smtClean="0"/>
              <a:t> </a:t>
            </a:r>
            <a:r>
              <a:rPr lang="es-VE" sz="3200" b="1" i="1" dirty="0" err="1" smtClean="0"/>
              <a:t>behind</a:t>
            </a:r>
            <a:r>
              <a:rPr lang="es-VE" sz="3200" b="1" i="1" dirty="0" smtClean="0"/>
              <a:t> the </a:t>
            </a:r>
            <a:r>
              <a:rPr lang="es-VE" sz="3200" b="1" i="1" dirty="0" err="1" smtClean="0"/>
              <a:t>other</a:t>
            </a:r>
            <a:r>
              <a:rPr lang="es-VE" sz="3200" b="1" i="1" dirty="0" smtClean="0"/>
              <a:t> </a:t>
            </a:r>
            <a:r>
              <a:rPr lang="es-VE" sz="3200" b="1" i="1" dirty="0" err="1" smtClean="0"/>
              <a:t>because</a:t>
            </a:r>
            <a:r>
              <a:rPr lang="es-VE" sz="3200" b="1" i="1" dirty="0" smtClean="0"/>
              <a:t> the airfoils  do </a:t>
            </a:r>
            <a:r>
              <a:rPr lang="es-VE" sz="3200" b="1" i="1" dirty="0" err="1" smtClean="0"/>
              <a:t>not</a:t>
            </a:r>
            <a:r>
              <a:rPr lang="es-VE" sz="3200" b="1" i="1" dirty="0" smtClean="0"/>
              <a:t> reduce </a:t>
            </a:r>
            <a:r>
              <a:rPr lang="es-VE" sz="3200" b="1" i="1" dirty="0" err="1" smtClean="0"/>
              <a:t>significantly</a:t>
            </a:r>
            <a:r>
              <a:rPr lang="es-VE" sz="3200" b="1" i="1" dirty="0" smtClean="0"/>
              <a:t> the velocity of the </a:t>
            </a:r>
            <a:r>
              <a:rPr lang="es-VE" sz="3200" b="1" i="1" dirty="0" err="1" smtClean="0"/>
              <a:t>flow</a:t>
            </a:r>
            <a:r>
              <a:rPr lang="es-VE" sz="3200" b="1" i="1" dirty="0" smtClean="0"/>
              <a:t>. In </a:t>
            </a:r>
            <a:r>
              <a:rPr lang="es-VE" sz="3200" b="1" i="1" dirty="0" err="1" smtClean="0"/>
              <a:t>contrast</a:t>
            </a:r>
            <a:r>
              <a:rPr lang="es-VE" sz="3200" b="1" i="1" dirty="0" smtClean="0"/>
              <a:t>, </a:t>
            </a:r>
            <a:r>
              <a:rPr lang="en-US" sz="3200" b="1" i="1" dirty="0" smtClean="0"/>
              <a:t>conventional wind turbines always reduce  the speed of the incoming wind and one turbine has to be tens of meters behind the other</a:t>
            </a:r>
            <a:endParaRPr lang="es-VE" sz="32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946">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3272" y="1357313"/>
            <a:ext cx="6336703" cy="4500562"/>
          </a:xfrm>
          <a:prstGeom prst="roundRect">
            <a:avLst/>
          </a:prstGeom>
          <a:ln w="76200"/>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VE" sz="3200" b="1" i="1" dirty="0">
                <a:solidFill>
                  <a:schemeClr val="tx1"/>
                </a:solidFill>
              </a:rPr>
              <a:t>The </a:t>
            </a:r>
            <a:r>
              <a:rPr lang="es-VE" sz="3200" b="1" i="1" dirty="0" smtClean="0">
                <a:solidFill>
                  <a:schemeClr val="tx1"/>
                </a:solidFill>
              </a:rPr>
              <a:t> Converging </a:t>
            </a:r>
            <a:r>
              <a:rPr lang="es-VE" sz="3200" b="1" i="1" dirty="0" err="1" smtClean="0">
                <a:solidFill>
                  <a:schemeClr val="tx1"/>
                </a:solidFill>
              </a:rPr>
              <a:t>Nozzle</a:t>
            </a:r>
            <a:r>
              <a:rPr lang="es-VE" sz="3200" b="1" i="1" dirty="0" smtClean="0">
                <a:solidFill>
                  <a:schemeClr val="tx1"/>
                </a:solidFill>
              </a:rPr>
              <a:t> </a:t>
            </a:r>
            <a:r>
              <a:rPr lang="es-VE" sz="3200" b="1" i="1" dirty="0" err="1" smtClean="0">
                <a:solidFill>
                  <a:schemeClr val="tx1"/>
                </a:solidFill>
              </a:rPr>
              <a:t>serves</a:t>
            </a:r>
            <a:r>
              <a:rPr lang="es-VE" sz="3200" b="1" i="1" dirty="0" smtClean="0">
                <a:solidFill>
                  <a:schemeClr val="tx1"/>
                </a:solidFill>
              </a:rPr>
              <a:t> to accelerate  the </a:t>
            </a:r>
            <a:r>
              <a:rPr lang="es-VE" sz="3200" b="1" i="1" dirty="0" err="1" smtClean="0">
                <a:solidFill>
                  <a:schemeClr val="tx1"/>
                </a:solidFill>
              </a:rPr>
              <a:t>incoming</a:t>
            </a:r>
            <a:r>
              <a:rPr lang="es-VE" sz="3200" b="1" i="1" dirty="0" smtClean="0">
                <a:solidFill>
                  <a:schemeClr val="tx1"/>
                </a:solidFill>
              </a:rPr>
              <a:t>  </a:t>
            </a:r>
            <a:r>
              <a:rPr lang="es-VE" sz="3200" b="1" i="1" dirty="0" err="1" smtClean="0">
                <a:solidFill>
                  <a:schemeClr val="tx1"/>
                </a:solidFill>
              </a:rPr>
              <a:t>airflow</a:t>
            </a:r>
            <a:r>
              <a:rPr lang="es-VE" sz="3200" b="1" i="1" dirty="0" smtClean="0">
                <a:solidFill>
                  <a:schemeClr val="tx1"/>
                </a:solidFill>
              </a:rPr>
              <a:t>. The </a:t>
            </a:r>
            <a:r>
              <a:rPr lang="es-VE" sz="3200" b="1" i="1" dirty="0" err="1" smtClean="0">
                <a:solidFill>
                  <a:schemeClr val="tx1"/>
                </a:solidFill>
              </a:rPr>
              <a:t>Diverging</a:t>
            </a:r>
            <a:r>
              <a:rPr lang="es-VE" sz="3200" b="1" i="1" dirty="0" smtClean="0">
                <a:solidFill>
                  <a:schemeClr val="tx1"/>
                </a:solidFill>
              </a:rPr>
              <a:t> </a:t>
            </a:r>
            <a:r>
              <a:rPr lang="es-VE" sz="3200" b="1" i="1" dirty="0" err="1" smtClean="0">
                <a:solidFill>
                  <a:schemeClr val="tx1"/>
                </a:solidFill>
              </a:rPr>
              <a:t>Nozzle</a:t>
            </a:r>
            <a:r>
              <a:rPr lang="es-VE" sz="3200" b="1" i="1" dirty="0" smtClean="0">
                <a:solidFill>
                  <a:schemeClr val="tx1"/>
                </a:solidFill>
              </a:rPr>
              <a:t> </a:t>
            </a:r>
            <a:r>
              <a:rPr lang="es-VE" sz="3200" b="1" i="1" dirty="0" err="1" smtClean="0">
                <a:solidFill>
                  <a:schemeClr val="tx1"/>
                </a:solidFill>
              </a:rPr>
              <a:t>is</a:t>
            </a:r>
            <a:r>
              <a:rPr lang="es-VE" sz="3200" b="1" i="1" dirty="0" smtClean="0">
                <a:solidFill>
                  <a:schemeClr val="tx1"/>
                </a:solidFill>
              </a:rPr>
              <a:t> the machine </a:t>
            </a:r>
            <a:r>
              <a:rPr lang="es-VE" sz="3200" b="1" i="1" dirty="0" err="1" smtClean="0">
                <a:solidFill>
                  <a:schemeClr val="tx1"/>
                </a:solidFill>
              </a:rPr>
              <a:t>exhaust</a:t>
            </a:r>
            <a:r>
              <a:rPr lang="es-VE" sz="3200" b="1" i="1" dirty="0" smtClean="0">
                <a:solidFill>
                  <a:schemeClr val="tx1"/>
                </a:solidFill>
              </a:rPr>
              <a:t> and </a:t>
            </a:r>
            <a:r>
              <a:rPr lang="es-VE" sz="3200" b="1" i="1" dirty="0" err="1" smtClean="0">
                <a:solidFill>
                  <a:schemeClr val="tx1"/>
                </a:solidFill>
              </a:rPr>
              <a:t>serves</a:t>
            </a:r>
            <a:r>
              <a:rPr lang="es-VE" sz="3200" b="1" i="1" dirty="0" smtClean="0">
                <a:solidFill>
                  <a:schemeClr val="tx1"/>
                </a:solidFill>
              </a:rPr>
              <a:t> to </a:t>
            </a:r>
            <a:r>
              <a:rPr lang="es-VE" sz="3200" b="1" i="1" dirty="0" err="1" smtClean="0">
                <a:solidFill>
                  <a:schemeClr val="tx1"/>
                </a:solidFill>
              </a:rPr>
              <a:t>decelerate</a:t>
            </a:r>
            <a:r>
              <a:rPr lang="es-VE" sz="3200" b="1" i="1" dirty="0" smtClean="0">
                <a:solidFill>
                  <a:schemeClr val="tx1"/>
                </a:solidFill>
              </a:rPr>
              <a:t> the </a:t>
            </a:r>
            <a:r>
              <a:rPr lang="es-VE" sz="3200" b="1" i="1" dirty="0" err="1" smtClean="0">
                <a:solidFill>
                  <a:schemeClr val="tx1"/>
                </a:solidFill>
              </a:rPr>
              <a:t>outgoing</a:t>
            </a:r>
            <a:r>
              <a:rPr lang="es-VE" sz="3200" b="1" i="1" dirty="0" smtClean="0">
                <a:solidFill>
                  <a:schemeClr val="tx1"/>
                </a:solidFill>
              </a:rPr>
              <a:t> </a:t>
            </a:r>
            <a:r>
              <a:rPr lang="es-VE" sz="3200" b="1" i="1" dirty="0" err="1" smtClean="0">
                <a:solidFill>
                  <a:schemeClr val="tx1"/>
                </a:solidFill>
              </a:rPr>
              <a:t>airflow</a:t>
            </a:r>
            <a:r>
              <a:rPr lang="es-VE" sz="3200" b="1" i="1" dirty="0" smtClean="0">
                <a:solidFill>
                  <a:schemeClr val="tx1"/>
                </a:solidFill>
              </a:rPr>
              <a:t> </a:t>
            </a:r>
            <a:endParaRPr lang="es-VE" sz="3200" b="1" i="1" dirty="0">
              <a:solidFill>
                <a:schemeClr val="tx1"/>
              </a:solidFill>
            </a:endParaRP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946">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632" y="1357313"/>
            <a:ext cx="6696743" cy="4500562"/>
          </a:xfrm>
          <a:prstGeom prst="roundRect">
            <a:avLst/>
          </a:prstGeom>
          <a:ln w="76200">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VE" sz="3200" b="1" i="1" dirty="0" smtClean="0">
                <a:solidFill>
                  <a:schemeClr val="bg1"/>
                </a:solidFill>
              </a:rPr>
              <a:t>The Fan F is driven by an electric motor </a:t>
            </a:r>
            <a:r>
              <a:rPr lang="es-VE" sz="3200" b="1" i="1" dirty="0" err="1" smtClean="0">
                <a:solidFill>
                  <a:schemeClr val="bg1"/>
                </a:solidFill>
              </a:rPr>
              <a:t>or</a:t>
            </a:r>
            <a:r>
              <a:rPr lang="es-VE" sz="3200" b="1" i="1" dirty="0" smtClean="0">
                <a:solidFill>
                  <a:schemeClr val="bg1"/>
                </a:solidFill>
              </a:rPr>
              <a:t> a drill, and </a:t>
            </a:r>
            <a:r>
              <a:rPr lang="es-VE" sz="3200" b="1" i="1" dirty="0" err="1" smtClean="0">
                <a:solidFill>
                  <a:schemeClr val="bg1"/>
                </a:solidFill>
              </a:rPr>
              <a:t>further</a:t>
            </a:r>
            <a:r>
              <a:rPr lang="es-VE" sz="3200" b="1" i="1" dirty="0" smtClean="0">
                <a:solidFill>
                  <a:schemeClr val="bg1"/>
                </a:solidFill>
              </a:rPr>
              <a:t> </a:t>
            </a:r>
            <a:r>
              <a:rPr lang="es-VE" sz="3200" b="1" i="1" dirty="0" err="1" smtClean="0">
                <a:solidFill>
                  <a:schemeClr val="bg1"/>
                </a:solidFill>
              </a:rPr>
              <a:t>accelerates</a:t>
            </a:r>
            <a:r>
              <a:rPr lang="es-VE" sz="3200" b="1" i="1" dirty="0" smtClean="0">
                <a:solidFill>
                  <a:schemeClr val="bg1"/>
                </a:solidFill>
              </a:rPr>
              <a:t> the </a:t>
            </a:r>
            <a:r>
              <a:rPr lang="es-VE" sz="3200" b="1" i="1" dirty="0" err="1" smtClean="0">
                <a:solidFill>
                  <a:schemeClr val="bg1"/>
                </a:solidFill>
              </a:rPr>
              <a:t>incoming</a:t>
            </a:r>
            <a:r>
              <a:rPr lang="es-VE" sz="3200" b="1" i="1" dirty="0" smtClean="0">
                <a:solidFill>
                  <a:schemeClr val="bg1"/>
                </a:solidFill>
              </a:rPr>
              <a:t>  </a:t>
            </a:r>
            <a:r>
              <a:rPr lang="es-VE" sz="3200" b="1" i="1" dirty="0" err="1" smtClean="0">
                <a:solidFill>
                  <a:schemeClr val="bg1"/>
                </a:solidFill>
              </a:rPr>
              <a:t>airflow</a:t>
            </a:r>
            <a:r>
              <a:rPr lang="es-VE" sz="3200" b="1" i="1" dirty="0" smtClean="0">
                <a:solidFill>
                  <a:schemeClr val="bg1"/>
                </a:solidFill>
              </a:rPr>
              <a:t>.</a:t>
            </a:r>
          </a:p>
          <a:p>
            <a:pPr algn="ctr">
              <a:defRPr/>
            </a:pPr>
            <a:r>
              <a:rPr lang="es-VE" sz="3200" b="1" i="1" dirty="0" err="1" smtClean="0">
                <a:solidFill>
                  <a:schemeClr val="bg1"/>
                </a:solidFill>
              </a:rPr>
              <a:t>which</a:t>
            </a:r>
            <a:r>
              <a:rPr lang="es-VE" sz="3200" b="1" i="1" dirty="0" smtClean="0">
                <a:solidFill>
                  <a:schemeClr val="bg1"/>
                </a:solidFill>
              </a:rPr>
              <a:t> </a:t>
            </a:r>
            <a:r>
              <a:rPr lang="es-VE" sz="3200" b="1" i="1" dirty="0" err="1" smtClean="0">
                <a:solidFill>
                  <a:schemeClr val="bg1"/>
                </a:solidFill>
              </a:rPr>
              <a:t>is</a:t>
            </a:r>
            <a:r>
              <a:rPr lang="es-VE" sz="3200" b="1" i="1" dirty="0" smtClean="0">
                <a:solidFill>
                  <a:schemeClr val="bg1"/>
                </a:solidFill>
              </a:rPr>
              <a:t> </a:t>
            </a:r>
            <a:r>
              <a:rPr lang="es-VE" sz="3200" b="1" i="1" dirty="0" err="1" smtClean="0">
                <a:solidFill>
                  <a:schemeClr val="bg1"/>
                </a:solidFill>
              </a:rPr>
              <a:t>going</a:t>
            </a:r>
            <a:r>
              <a:rPr lang="es-VE" sz="3200" b="1" i="1" dirty="0" smtClean="0">
                <a:solidFill>
                  <a:schemeClr val="bg1"/>
                </a:solidFill>
              </a:rPr>
              <a:t> to </a:t>
            </a:r>
            <a:r>
              <a:rPr lang="es-VE" sz="3200" b="1" i="1" dirty="0" err="1" smtClean="0">
                <a:solidFill>
                  <a:schemeClr val="bg1"/>
                </a:solidFill>
              </a:rPr>
              <a:t>impact</a:t>
            </a:r>
            <a:r>
              <a:rPr lang="es-VE" sz="3200" b="1" i="1" dirty="0" smtClean="0">
                <a:solidFill>
                  <a:schemeClr val="bg1"/>
                </a:solidFill>
              </a:rPr>
              <a:t> the </a:t>
            </a:r>
            <a:r>
              <a:rPr lang="es-VE" sz="3200" b="1" i="1" dirty="0" err="1" smtClean="0">
                <a:solidFill>
                  <a:schemeClr val="bg1"/>
                </a:solidFill>
              </a:rPr>
              <a:t>thermal</a:t>
            </a:r>
            <a:r>
              <a:rPr lang="es-VE" sz="3200" b="1" i="1" dirty="0" smtClean="0">
                <a:solidFill>
                  <a:schemeClr val="bg1"/>
                </a:solidFill>
              </a:rPr>
              <a:t> airfoil turbines located in the Venturi - like throat  </a:t>
            </a:r>
            <a:endParaRPr lang="es-VE" sz="3200" b="1" i="1" dirty="0">
              <a:solidFill>
                <a:schemeClr val="bg1"/>
              </a:solidFill>
            </a:endParaRP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946">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4" y="1357313"/>
            <a:ext cx="6096719" cy="4303935"/>
          </a:xfrm>
          <a:prstGeom prst="roundRect">
            <a:avLst/>
          </a:prstGeom>
          <a:ln w="76200">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VE" sz="3600" b="1" i="1" dirty="0"/>
              <a:t>The </a:t>
            </a:r>
            <a:r>
              <a:rPr lang="es-VE" sz="3600" b="1" i="1" dirty="0" smtClean="0"/>
              <a:t>turbines </a:t>
            </a:r>
            <a:r>
              <a:rPr lang="es-VE" sz="3600" b="1" i="1" dirty="0"/>
              <a:t>are the actual energy converters and are formed by a number of </a:t>
            </a:r>
            <a:r>
              <a:rPr lang="es-VE" sz="3600" b="1" i="1" dirty="0" smtClean="0"/>
              <a:t>aerodynamic </a:t>
            </a:r>
            <a:r>
              <a:rPr lang="es-VE" sz="3600" b="1" i="1" dirty="0"/>
              <a:t>airfoils placed symmetrically around a revolving cylinder</a:t>
            </a: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479">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s-VE" sz="2800" b="1" dirty="0" smtClean="0"/>
              <a:t>Aerodynamic airfoils</a:t>
            </a:r>
          </a:p>
        </p:txBody>
      </p:sp>
      <p:pic>
        <p:nvPicPr>
          <p:cNvPr id="11267" name="Picture 3" descr="FOTOS PRIMERA FASE 161.jpg"/>
          <p:cNvPicPr>
            <a:picLocks noChangeAspect="1"/>
          </p:cNvPicPr>
          <p:nvPr/>
        </p:nvPicPr>
        <p:blipFill>
          <a:blip r:embed="rId2" cstate="print"/>
          <a:srcRect/>
          <a:stretch>
            <a:fillRect/>
          </a:stretch>
        </p:blipFill>
        <p:spPr bwMode="auto">
          <a:xfrm>
            <a:off x="2222500" y="1358900"/>
            <a:ext cx="4699000" cy="4140200"/>
          </a:xfrm>
          <a:prstGeom prst="rect">
            <a:avLst/>
          </a:prstGeom>
          <a:noFill/>
          <a:ln w="9525">
            <a:noFill/>
            <a:miter lim="800000"/>
            <a:headEnd/>
            <a:tailEnd/>
          </a:ln>
        </p:spPr>
      </p:pic>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1214414" y="1071546"/>
            <a:ext cx="6858048" cy="4857784"/>
          </a:xfrm>
          <a:prstGeom prst="round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Tree>
  </p:cSld>
  <p:clrMapOvr>
    <a:masterClrMapping/>
  </p:clrMapOvr>
  <p:transition advTm="3182">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539552" y="836712"/>
            <a:ext cx="7776864" cy="5256584"/>
          </a:xfrm>
          <a:prstGeom prst="roundRect">
            <a:avLst/>
          </a:prstGeom>
          <a:solidFill>
            <a:schemeClr val="bg1"/>
          </a:solidFill>
          <a:ln w="76200">
            <a:solidFill>
              <a:srgbClr val="0070C0"/>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VE" dirty="0"/>
          </a:p>
        </p:txBody>
      </p:sp>
      <p:sp>
        <p:nvSpPr>
          <p:cNvPr id="7" name="3 Título"/>
          <p:cNvSpPr txBox="1">
            <a:spLocks/>
          </p:cNvSpPr>
          <p:nvPr/>
        </p:nvSpPr>
        <p:spPr>
          <a:xfrm>
            <a:off x="395536" y="5085184"/>
            <a:ext cx="8229600" cy="84414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a:t>
            </a:r>
            <a:r>
              <a:rPr kumimoji="0" lang="en-US" sz="2000" b="1" i="1"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n-US" sz="20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A variety of an airfoil turbine having eight airfoils;</a:t>
            </a:r>
            <a:r>
              <a:rPr kumimoji="0" lang="en-US" sz="2000" b="1" i="1" u="none" strike="noStrike" kern="1200" cap="none" spc="0" normalizeH="0" noProof="0" dirty="0" smtClean="0">
                <a:ln>
                  <a:noFill/>
                </a:ln>
                <a:solidFill>
                  <a:schemeClr val="tx1"/>
                </a:solidFill>
                <a:effectLst/>
                <a:uLnTx/>
                <a:uFillTx/>
                <a:latin typeface="Arial" pitchFamily="34" charset="0"/>
                <a:ea typeface="+mj-ea"/>
                <a:cs typeface="Arial" pitchFamily="34" charset="0"/>
              </a:rPr>
              <a:t>  b) Front view</a:t>
            </a:r>
            <a:r>
              <a:rPr kumimoji="0" lang="es-VE"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VE"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s-VE"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7346" name="Picture 2"/>
          <p:cNvPicPr>
            <a:picLocks noChangeAspect="1" noChangeArrowheads="1"/>
          </p:cNvPicPr>
          <p:nvPr/>
        </p:nvPicPr>
        <p:blipFill>
          <a:blip r:embed="rId2" cstate="print"/>
          <a:srcRect/>
          <a:stretch>
            <a:fillRect/>
          </a:stretch>
        </p:blipFill>
        <p:spPr bwMode="auto">
          <a:xfrm>
            <a:off x="1691680" y="1700808"/>
            <a:ext cx="2009775" cy="1990725"/>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4860032" y="1700808"/>
            <a:ext cx="2162175" cy="2124075"/>
          </a:xfrm>
          <a:prstGeom prst="rect">
            <a:avLst/>
          </a:prstGeom>
          <a:noFill/>
          <a:ln w="9525">
            <a:noFill/>
            <a:miter lim="800000"/>
            <a:headEnd/>
            <a:tailEnd/>
          </a:ln>
        </p:spPr>
      </p:pic>
      <p:sp>
        <p:nvSpPr>
          <p:cNvPr id="8" name="7 Rectángulo"/>
          <p:cNvSpPr/>
          <p:nvPr/>
        </p:nvSpPr>
        <p:spPr>
          <a:xfrm>
            <a:off x="2267744" y="4005064"/>
            <a:ext cx="466794" cy="369332"/>
          </a:xfrm>
          <a:prstGeom prst="rect">
            <a:avLst/>
          </a:prstGeom>
        </p:spPr>
        <p:txBody>
          <a:bodyPr wrap="none">
            <a:spAutoFit/>
          </a:bodyPr>
          <a:lstStyle/>
          <a:p>
            <a:pPr algn="ctr">
              <a:defRPr/>
            </a:pPr>
            <a:r>
              <a:rPr lang="en-US" b="1" i="1" dirty="0" smtClean="0"/>
              <a:t>(a)</a:t>
            </a:r>
            <a:endParaRPr lang="es-VE" dirty="0"/>
          </a:p>
        </p:txBody>
      </p:sp>
      <p:sp>
        <p:nvSpPr>
          <p:cNvPr id="9" name="8 Rectángulo"/>
          <p:cNvSpPr/>
          <p:nvPr/>
        </p:nvSpPr>
        <p:spPr>
          <a:xfrm>
            <a:off x="5681228" y="4077072"/>
            <a:ext cx="479618" cy="369332"/>
          </a:xfrm>
          <a:prstGeom prst="rect">
            <a:avLst/>
          </a:prstGeom>
        </p:spPr>
        <p:txBody>
          <a:bodyPr wrap="none">
            <a:spAutoFit/>
          </a:bodyPr>
          <a:lstStyle/>
          <a:p>
            <a:pPr algn="ctr">
              <a:defRPr/>
            </a:pPr>
            <a:r>
              <a:rPr lang="en-US" b="1" i="1" dirty="0" smtClean="0"/>
              <a:t>(b)</a:t>
            </a:r>
            <a:endParaRPr lang="es-VE" dirty="0"/>
          </a:p>
        </p:txBody>
      </p:sp>
      <p:sp>
        <p:nvSpPr>
          <p:cNvPr id="11"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21">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928662" y="857232"/>
            <a:ext cx="7776864" cy="5256584"/>
          </a:xfrm>
          <a:prstGeom prst="roundRect">
            <a:avLst/>
          </a:prstGeom>
          <a:ln w="76200"/>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VE"/>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1857356" y="3105835"/>
            <a:ext cx="6143668" cy="1200329"/>
          </a:xfrm>
          <a:prstGeom prst="rect">
            <a:avLst/>
          </a:prstGeom>
        </p:spPr>
        <p:txBody>
          <a:bodyPr wrap="square">
            <a:spAutoFit/>
          </a:bodyPr>
          <a:lstStyle/>
          <a:p>
            <a:pPr algn="ctr"/>
            <a:r>
              <a:rPr lang="en-US" sz="3600" b="1" i="1" dirty="0" smtClean="0"/>
              <a:t>A Proof of Concept </a:t>
            </a:r>
          </a:p>
          <a:p>
            <a:pPr algn="ctr"/>
            <a:r>
              <a:rPr lang="en-US" sz="3600" b="1" i="1" dirty="0" smtClean="0"/>
              <a:t>Airflow Motor Prototype </a:t>
            </a:r>
            <a:endParaRPr lang="es-VE" sz="3600" dirty="0"/>
          </a:p>
        </p:txBody>
      </p:sp>
    </p:spTree>
  </p:cSld>
  <p:clrMapOvr>
    <a:masterClrMapping/>
  </p:clrMapOvr>
  <p:transition advTm="421">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928662" y="857232"/>
            <a:ext cx="7776864" cy="5256584"/>
          </a:xfrm>
          <a:prstGeom prst="roundRect">
            <a:avLst/>
          </a:prstGeom>
          <a:ln w="76200">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VE"/>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1428728" y="1714488"/>
            <a:ext cx="6858048" cy="3416320"/>
          </a:xfrm>
          <a:prstGeom prst="rect">
            <a:avLst/>
          </a:prstGeom>
        </p:spPr>
        <p:txBody>
          <a:bodyPr wrap="square">
            <a:spAutoFit/>
          </a:bodyPr>
          <a:lstStyle/>
          <a:p>
            <a:pPr algn="ctr"/>
            <a:r>
              <a:rPr lang="en-US" sz="3600" b="1" i="1" dirty="0" smtClean="0">
                <a:solidFill>
                  <a:schemeClr val="bg1"/>
                </a:solidFill>
              </a:rPr>
              <a:t>A POC Airflow Motor Prototype consisting of two identical turbines uses the following geometric parameters: D = 50 cm; d = 32 cm;  b = 8 cm; c = 26.5 cm  </a:t>
            </a:r>
            <a:endParaRPr lang="es-VE" sz="3600" dirty="0">
              <a:solidFill>
                <a:schemeClr val="bg1"/>
              </a:solidFill>
            </a:endParaRPr>
          </a:p>
        </p:txBody>
      </p:sp>
    </p:spTree>
  </p:cSld>
  <p:clrMapOvr>
    <a:masterClrMapping/>
  </p:clrMapOvr>
  <p:transition advTm="421">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539552" y="764704"/>
            <a:ext cx="7776864" cy="5256584"/>
          </a:xfrm>
          <a:prstGeom prst="roundRect">
            <a:avLst/>
          </a:prstGeom>
          <a:solidFill>
            <a:schemeClr val="bg1"/>
          </a:solidFill>
          <a:ln w="76200">
            <a:solidFill>
              <a:srgbClr val="FF0000"/>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VE"/>
          </a:p>
        </p:txBody>
      </p:sp>
      <p:pic>
        <p:nvPicPr>
          <p:cNvPr id="56322" name="Picture 2"/>
          <p:cNvPicPr>
            <a:picLocks noChangeAspect="1" noChangeArrowheads="1"/>
          </p:cNvPicPr>
          <p:nvPr/>
        </p:nvPicPr>
        <p:blipFill>
          <a:blip r:embed="rId2" cstate="print"/>
          <a:srcRect/>
          <a:stretch>
            <a:fillRect/>
          </a:stretch>
        </p:blipFill>
        <p:spPr bwMode="auto">
          <a:xfrm>
            <a:off x="1403647" y="1152863"/>
            <a:ext cx="5544617" cy="3854899"/>
          </a:xfrm>
          <a:prstGeom prst="rect">
            <a:avLst/>
          </a:prstGeom>
          <a:noFill/>
          <a:ln w="9525">
            <a:noFill/>
            <a:miter lim="800000"/>
            <a:headEnd/>
            <a:tailEnd/>
          </a:ln>
        </p:spPr>
      </p:pic>
      <p:sp>
        <p:nvSpPr>
          <p:cNvPr id="7" name="3 Título"/>
          <p:cNvSpPr txBox="1">
            <a:spLocks/>
          </p:cNvSpPr>
          <p:nvPr/>
        </p:nvSpPr>
        <p:spPr>
          <a:xfrm>
            <a:off x="395536" y="5085184"/>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Airflow Motor, including two turbines, Converging nozzle, Fan, and Alternator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to generate electric current (Diverging nozzle is not included)</a:t>
            </a:r>
            <a:r>
              <a:rPr kumimoji="0" lang="es-VE" b="0" i="0" u="none" strike="noStrike" kern="1200" cap="none" spc="0" normalizeH="0" baseline="0" noProof="0" dirty="0" smtClean="0">
                <a:ln>
                  <a:noFill/>
                </a:ln>
                <a:solidFill>
                  <a:schemeClr val="tx1"/>
                </a:solidFill>
                <a:effectLst/>
                <a:uLnTx/>
                <a:uFillTx/>
                <a:latin typeface="+mj-lt"/>
                <a:ea typeface="+mj-ea"/>
                <a:cs typeface="+mj-cs"/>
              </a:rPr>
              <a:t/>
            </a:r>
            <a:br>
              <a:rPr kumimoji="0" lang="es-VE" b="0" i="0" u="none" strike="noStrike" kern="1200" cap="none" spc="0" normalizeH="0" baseline="0" noProof="0" dirty="0" smtClean="0">
                <a:ln>
                  <a:noFill/>
                </a:ln>
                <a:solidFill>
                  <a:schemeClr val="tx1"/>
                </a:solidFill>
                <a:effectLst/>
                <a:uLnTx/>
                <a:uFillTx/>
                <a:latin typeface="+mj-lt"/>
                <a:ea typeface="+mj-ea"/>
                <a:cs typeface="+mj-cs"/>
              </a:rPr>
            </a:br>
            <a:endParaRPr kumimoji="0" lang="es-VE"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21">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2910" y="1357298"/>
            <a:ext cx="7429552" cy="4500562"/>
          </a:xfrm>
          <a:prstGeom prst="roundRect">
            <a:avLst/>
          </a:prstGeom>
          <a:ln w="76200">
            <a:solidFill>
              <a:schemeClr val="accent6"/>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a:t>
            </a:r>
            <a:r>
              <a:rPr kumimoji="0" lang="en-US" sz="1600" b="1" i="1" u="none" strike="noStrike" cap="none" normalizeH="0" baseline="0" smtClean="0">
                <a:ln>
                  <a:noFill/>
                </a:ln>
                <a:solidFill>
                  <a:schemeClr val="tx1"/>
                </a:solidFill>
                <a:effectLst/>
                <a:latin typeface="Arial" pitchFamily="34" charset="0"/>
                <a:ea typeface="Calibri" pitchFamily="34" charset="0"/>
                <a:cs typeface="Arial" pitchFamily="34" charset="0"/>
              </a:rPr>
              <a:t>,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1571604" y="1857364"/>
            <a:ext cx="5429288" cy="3539430"/>
          </a:xfrm>
          <a:prstGeom prst="rect">
            <a:avLst/>
          </a:prstGeom>
        </p:spPr>
        <p:txBody>
          <a:bodyPr wrap="square">
            <a:spAutoFit/>
          </a:bodyPr>
          <a:lstStyle/>
          <a:p>
            <a:pPr algn="just"/>
            <a:r>
              <a:rPr lang="en-US" sz="2800" b="1" i="1" dirty="0" smtClean="0">
                <a:latin typeface="Arial" pitchFamily="34" charset="0"/>
                <a:cs typeface="Arial" pitchFamily="34" charset="0"/>
              </a:rPr>
              <a:t>The </a:t>
            </a:r>
            <a:r>
              <a:rPr lang="en-US" sz="2800" b="1" i="1" dirty="0" smtClean="0">
                <a:latin typeface="Arial" pitchFamily="34" charset="0"/>
                <a:cs typeface="Arial" pitchFamily="34" charset="0"/>
              </a:rPr>
              <a:t>ratio of the  mechanical power generated to the  mechanical power applied to the system can be higher than the Betz limit of conventional wind turbines. Even ratios greater than 100% are quite possible</a:t>
            </a:r>
            <a:endParaRPr lang="es-VE" sz="2800" b="1" i="1" dirty="0">
              <a:latin typeface="Arial" pitchFamily="34" charset="0"/>
              <a:cs typeface="Arial" pitchFamily="34" charset="0"/>
            </a:endParaRPr>
          </a:p>
        </p:txBody>
      </p:sp>
    </p:spTree>
  </p:cSld>
  <p:clrMapOvr>
    <a:masterClrMapping/>
  </p:clrMapOvr>
  <p:transition advTm="2605">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1538" y="1357313"/>
            <a:ext cx="6929486" cy="4500562"/>
          </a:xfrm>
          <a:prstGeom prst="roundRect">
            <a:avLst/>
          </a:prstGeom>
          <a:ln w="76200">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VE" sz="3600" b="1" i="1" dirty="0"/>
              <a:t>The starter or blower is simply a fan which provides an </a:t>
            </a:r>
            <a:r>
              <a:rPr lang="es-VE" sz="3600" b="1" i="1" dirty="0" err="1" smtClean="0"/>
              <a:t>airflow</a:t>
            </a:r>
            <a:r>
              <a:rPr lang="es-VE" sz="3600" b="1" i="1" dirty="0" smtClean="0"/>
              <a:t>  in </a:t>
            </a:r>
            <a:r>
              <a:rPr lang="es-VE" sz="3600" b="1" i="1" dirty="0" err="1" smtClean="0"/>
              <a:t>the</a:t>
            </a:r>
            <a:r>
              <a:rPr lang="es-VE" sz="3600" b="1" i="1" dirty="0" smtClean="0"/>
              <a:t> Venturi – </a:t>
            </a:r>
            <a:r>
              <a:rPr lang="es-VE" sz="3600" b="1" i="1" dirty="0" err="1" smtClean="0"/>
              <a:t>like</a:t>
            </a:r>
            <a:r>
              <a:rPr lang="es-VE" sz="3600" b="1" i="1" dirty="0" smtClean="0"/>
              <a:t>  </a:t>
            </a:r>
            <a:r>
              <a:rPr lang="es-VE" sz="3600" b="1" i="1" dirty="0" err="1" smtClean="0"/>
              <a:t>passage</a:t>
            </a:r>
            <a:r>
              <a:rPr lang="es-VE" sz="3600" b="1" i="1" dirty="0" smtClean="0"/>
              <a:t> at </a:t>
            </a:r>
            <a:r>
              <a:rPr lang="es-VE" sz="3600" b="1" i="1" dirty="0"/>
              <a:t>a certain speed </a:t>
            </a:r>
            <a:r>
              <a:rPr lang="en-GB" sz="3600" b="1" i="1" dirty="0"/>
              <a:t>V</a:t>
            </a:r>
            <a:r>
              <a:rPr lang="en-GB" sz="3600" b="1" i="1" baseline="-25000" dirty="0"/>
              <a:t>ϕ.</a:t>
            </a:r>
            <a:r>
              <a:rPr lang="en-GB" sz="3600" b="1" i="1" dirty="0"/>
              <a:t> It </a:t>
            </a:r>
            <a:r>
              <a:rPr lang="en-GB" sz="3600" b="1" i="1" dirty="0" smtClean="0"/>
              <a:t> is well known  </a:t>
            </a:r>
            <a:r>
              <a:rPr lang="en-GB" sz="3600" b="1" i="1" dirty="0"/>
              <a:t>that the mechanical power generated by the airfoils is proportional to V</a:t>
            </a:r>
            <a:r>
              <a:rPr lang="en-GB" sz="3600" b="1" i="1" baseline="-25000" dirty="0"/>
              <a:t>ϕ</a:t>
            </a:r>
            <a:r>
              <a:rPr lang="en-GB" sz="3600" b="1" i="1" baseline="30000" dirty="0"/>
              <a:t>3</a:t>
            </a: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697">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4" y="1357313"/>
            <a:ext cx="6240735" cy="4500562"/>
          </a:xfrm>
          <a:prstGeom prst="roundRect">
            <a:avLst/>
          </a:prstGeom>
          <a:ln w="76200">
            <a:solidFill>
              <a:srgbClr val="FFC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VE" sz="3600" b="1" i="1" dirty="0"/>
              <a:t>So useful power can be increased  simply by increasing V</a:t>
            </a:r>
            <a:r>
              <a:rPr lang="es-VE" sz="3600" b="1" i="1" baseline="-25000" dirty="0"/>
              <a:t>ϕ</a:t>
            </a:r>
            <a:r>
              <a:rPr lang="es-VE" sz="3600" b="1" i="1" dirty="0"/>
              <a:t>.  Useful power depends on the  number of </a:t>
            </a:r>
            <a:r>
              <a:rPr lang="es-VE" sz="3600" b="1" i="1" dirty="0" smtClean="0"/>
              <a:t>aerodynamic </a:t>
            </a:r>
            <a:r>
              <a:rPr lang="es-VE" sz="3600" b="1" i="1" dirty="0"/>
              <a:t>airfoils </a:t>
            </a:r>
            <a:r>
              <a:rPr lang="es-VE" sz="3600" b="1" i="1" dirty="0" smtClean="0"/>
              <a:t>as </a:t>
            </a:r>
            <a:r>
              <a:rPr lang="es-VE" sz="3600" b="1" i="1" dirty="0"/>
              <a:t>well</a:t>
            </a: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790">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4" y="1357313"/>
            <a:ext cx="6528768" cy="4500562"/>
          </a:xfrm>
          <a:prstGeom prst="roundRect">
            <a:avLst/>
          </a:prstGeom>
          <a:ln w="76200">
            <a:solidFill>
              <a:srgbClr val="FFC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3600" b="1" i="1" dirty="0"/>
              <a:t>Additionally, the useful power provided by one generator </a:t>
            </a:r>
            <a:r>
              <a:rPr lang="en-GB" sz="3600" b="1" i="1" dirty="0" smtClean="0"/>
              <a:t>(turbine) can </a:t>
            </a:r>
            <a:r>
              <a:rPr lang="en-GB" sz="3600" b="1" i="1" dirty="0"/>
              <a:t>be duplicated if two generators are employed, or tripled if three generators are used, and so on</a:t>
            </a: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837">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357313"/>
            <a:ext cx="7072362" cy="4500562"/>
          </a:xfrm>
          <a:prstGeom prst="roundRect">
            <a:avLst/>
          </a:prstGeom>
          <a:ln w="76200"/>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VE" sz="4000" b="1" i="1" dirty="0" smtClean="0">
                <a:latin typeface="Arial" pitchFamily="34" charset="0"/>
                <a:cs typeface="Arial" pitchFamily="34" charset="0"/>
              </a:rPr>
              <a:t>Aerodynamic  airfoils</a:t>
            </a:r>
            <a:endParaRPr lang="es-VE" sz="4000" b="1" i="1" dirty="0">
              <a:latin typeface="Arial" pitchFamily="34" charset="0"/>
              <a:cs typeface="Arial" pitchFamily="34" charset="0"/>
            </a:endParaRP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837">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357313"/>
            <a:ext cx="7072362" cy="3929075"/>
          </a:xfrm>
          <a:prstGeom prst="roundRect">
            <a:avLst/>
          </a:prstGeom>
          <a:ln w="76200"/>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VE" sz="4000" b="1" i="1" dirty="0">
              <a:latin typeface="Arial" pitchFamily="34" charset="0"/>
              <a:cs typeface="Arial" pitchFamily="34" charset="0"/>
            </a:endParaRPr>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0834" name="Picture 2"/>
          <p:cNvPicPr>
            <a:picLocks noChangeAspect="1" noChangeArrowheads="1"/>
          </p:cNvPicPr>
          <p:nvPr/>
        </p:nvPicPr>
        <p:blipFill>
          <a:blip r:embed="rId2"/>
          <a:srcRect/>
          <a:stretch>
            <a:fillRect/>
          </a:stretch>
        </p:blipFill>
        <p:spPr bwMode="auto">
          <a:xfrm>
            <a:off x="2071670" y="1785926"/>
            <a:ext cx="5776913" cy="3200400"/>
          </a:xfrm>
          <a:prstGeom prst="rect">
            <a:avLst/>
          </a:prstGeom>
          <a:noFill/>
          <a:ln w="9525">
            <a:noFill/>
            <a:miter lim="800000"/>
            <a:headEnd/>
            <a:tailEnd/>
          </a:ln>
          <a:effectLst/>
        </p:spPr>
      </p:pic>
      <p:sp>
        <p:nvSpPr>
          <p:cNvPr id="6" name="5 Rectángulo"/>
          <p:cNvSpPr/>
          <p:nvPr/>
        </p:nvSpPr>
        <p:spPr>
          <a:xfrm>
            <a:off x="2643174" y="5357826"/>
            <a:ext cx="4714908" cy="769441"/>
          </a:xfrm>
          <a:prstGeom prst="rect">
            <a:avLst/>
          </a:prstGeom>
        </p:spPr>
        <p:txBody>
          <a:bodyPr wrap="square">
            <a:spAutoFit/>
          </a:bodyPr>
          <a:lstStyle/>
          <a:p>
            <a:pPr algn="ctr"/>
            <a:r>
              <a:rPr lang="en-US" sz="2200" b="1" i="1" dirty="0" smtClean="0"/>
              <a:t>Perspective view of an aerodynamic airfoil</a:t>
            </a:r>
            <a:r>
              <a:rPr lang="en-US" sz="2200" dirty="0" smtClean="0"/>
              <a:t> </a:t>
            </a:r>
            <a:endParaRPr lang="es-VE" sz="2200" dirty="0"/>
          </a:p>
        </p:txBody>
      </p:sp>
    </p:spTree>
  </p:cSld>
  <p:clrMapOvr>
    <a:masterClrMapping/>
  </p:clrMapOvr>
  <p:transition advTm="3837">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2500298" y="2214554"/>
            <a:ext cx="5148263" cy="2565400"/>
          </a:xfrm>
          <a:prstGeom prst="rect">
            <a:avLst/>
          </a:prstGeom>
          <a:ln w="28575">
            <a:headEnd/>
            <a:tailEnd/>
          </a:ln>
        </p:spPr>
        <p:style>
          <a:lnRef idx="2">
            <a:schemeClr val="accent3"/>
          </a:lnRef>
          <a:fillRef idx="1">
            <a:schemeClr val="lt1"/>
          </a:fillRef>
          <a:effectRef idx="0">
            <a:schemeClr val="accent3"/>
          </a:effectRef>
          <a:fontRef idx="minor">
            <a:schemeClr val="dk1"/>
          </a:fontRef>
        </p:style>
      </p:pic>
      <p:sp>
        <p:nvSpPr>
          <p:cNvPr id="3" name="2 Rectángulo redondeado"/>
          <p:cNvSpPr/>
          <p:nvPr/>
        </p:nvSpPr>
        <p:spPr>
          <a:xfrm>
            <a:off x="1714480" y="1571612"/>
            <a:ext cx="6500858" cy="3857652"/>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p:cNvSpPr/>
          <p:nvPr/>
        </p:nvSpPr>
        <p:spPr>
          <a:xfrm>
            <a:off x="2643174" y="5500702"/>
            <a:ext cx="4572000" cy="646331"/>
          </a:xfrm>
          <a:prstGeom prst="rect">
            <a:avLst/>
          </a:prstGeom>
        </p:spPr>
        <p:txBody>
          <a:bodyPr>
            <a:spAutoFit/>
          </a:bodyPr>
          <a:lstStyle/>
          <a:p>
            <a:pPr algn="ctr"/>
            <a:r>
              <a:rPr lang="en-US" b="1" i="1" dirty="0" smtClean="0"/>
              <a:t>Three views and some geometrical parameters of an airfoil</a:t>
            </a:r>
            <a:endParaRPr lang="es-VE"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21">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357313"/>
            <a:ext cx="7072362" cy="4500562"/>
          </a:xfrm>
          <a:prstGeom prst="roundRect">
            <a:avLst/>
          </a:prstGeom>
          <a:ln w="76200">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sz="3400" b="1" i="1" dirty="0" smtClean="0"/>
              <a:t>If the static attack angle is chosen to be about 45°, the approaching airfoil sees the airfoils at an apparent attack angle close to 0°, where the ratio </a:t>
            </a:r>
            <a:r>
              <a:rPr lang="en-US" sz="3400" b="1" i="1" dirty="0" smtClean="0"/>
              <a:t>C</a:t>
            </a:r>
            <a:r>
              <a:rPr lang="en-US" sz="3400" b="1" i="1" baseline="-25000" dirty="0" smtClean="0"/>
              <a:t>L  </a:t>
            </a:r>
            <a:r>
              <a:rPr lang="en-US" sz="3400" b="1" i="1" dirty="0" smtClean="0"/>
              <a:t>/ C</a:t>
            </a:r>
            <a:r>
              <a:rPr lang="en-US" sz="3400" b="1" i="1" baseline="-25000" dirty="0" smtClean="0"/>
              <a:t>D</a:t>
            </a:r>
            <a:r>
              <a:rPr lang="en-US" sz="3400" b="1" i="1" dirty="0" smtClean="0"/>
              <a:t> </a:t>
            </a:r>
            <a:r>
              <a:rPr lang="en-GB" sz="3400" b="1" i="1" dirty="0" smtClean="0"/>
              <a:t>is much greater than 1. This means that airfoils are quasi – transparent to the airflow</a:t>
            </a:r>
            <a:endParaRPr lang="es-VE" sz="34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837">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428596" y="714356"/>
            <a:ext cx="8424936" cy="5472608"/>
          </a:xfrm>
          <a:prstGeom prst="roundRect">
            <a:avLst/>
          </a:prstGeom>
          <a:ln w="76200"/>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VE" dirty="0"/>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41" name="Rectangle 1"/>
          <p:cNvSpPr>
            <a:spLocks noChangeArrowheads="1"/>
          </p:cNvSpPr>
          <p:nvPr/>
        </p:nvSpPr>
        <p:spPr bwMode="auto">
          <a:xfrm>
            <a:off x="714348" y="1142984"/>
            <a:ext cx="77867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Arial" pitchFamily="34" charset="0"/>
                <a:ea typeface="Calibri" pitchFamily="34" charset="0"/>
                <a:cs typeface="Arial" pitchFamily="34" charset="0"/>
              </a:rPr>
              <a:t>T</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 drag power and the generated power for the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Airfow</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-powered motor are given respectively by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D</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(1/2) ρ N</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a</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N</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s</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C</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D</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p</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cos α</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V</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φ</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W</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G</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(1/2) ρ N</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a</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N </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s</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C</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L</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p</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sin</a:t>
            </a:r>
            <a:r>
              <a:rPr kumimoji="0" lang="en-US" sz="24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 α</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V</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φ</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W</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eaLnBrk="0" hangingPunct="0"/>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Where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ρ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 the air density,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a</a:t>
            </a:r>
            <a:r>
              <a:rPr kumimoji="0" lang="en-US"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 the number of airfoils,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s</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 the number of identical stages in the turbine placed in the Venturi – like section, </a:t>
            </a:r>
            <a:r>
              <a:rPr kumimoji="0" lang="en-US" sz="24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α </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is the attack angle,</a:t>
            </a:r>
            <a:r>
              <a:rPr kumimoji="0" lang="en-US" sz="24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lang="en-US" sz="2400" b="1" i="1" dirty="0" smtClean="0">
                <a:latin typeface="Arial" pitchFamily="34" charset="0"/>
                <a:ea typeface="Calibri" pitchFamily="34" charset="0"/>
                <a:cs typeface="Arial" pitchFamily="34" charset="0"/>
              </a:rPr>
              <a:t>A</a:t>
            </a:r>
            <a:r>
              <a:rPr lang="en-US" sz="2400" b="1" i="1" baseline="-30000" dirty="0" smtClean="0">
                <a:latin typeface="Arial" pitchFamily="34" charset="0"/>
                <a:ea typeface="Calibri" pitchFamily="34" charset="0"/>
                <a:cs typeface="Arial" pitchFamily="34" charset="0"/>
              </a:rPr>
              <a:t>p</a:t>
            </a:r>
            <a:r>
              <a:rPr kumimoji="0" lang="en-US" sz="2400" b="1" i="1"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is the airfoil planform area;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V</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φ</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the airflow velocity;</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D</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L</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are respectively the drag and the lift coefficients</a:t>
            </a:r>
            <a:r>
              <a:rPr kumimoji="0" lang="es-VE"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advTm="421">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18" name="Rectangle 2"/>
          <p:cNvSpPr>
            <a:spLocks noChangeArrowheads="1"/>
          </p:cNvSpPr>
          <p:nvPr/>
        </p:nvSpPr>
        <p:spPr bwMode="auto">
          <a:xfrm>
            <a:off x="1785918" y="1142984"/>
            <a:ext cx="664370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efficiency</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of a thermal airfoil turbine is defined as</a:t>
            </a: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ղ</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t</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G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D</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And the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airflow motor efficiency</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defined as</a:t>
            </a: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ղ</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AM</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 (P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G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 </a:t>
            </a:r>
            <a:r>
              <a:rPr kumimoji="0" lang="en-US" sz="2400" b="1" i="1"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i</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(100)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Where </a:t>
            </a: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a:t>
            </a:r>
            <a:r>
              <a:rPr kumimoji="0" lang="en-US" sz="2400" b="1" i="1" u="none" strike="noStrike" cap="none" normalizeH="0" baseline="-30000" dirty="0" smtClean="0">
                <a:ln>
                  <a:noFill/>
                </a:ln>
                <a:solidFill>
                  <a:schemeClr val="tx1"/>
                </a:solidFill>
                <a:effectLst/>
                <a:latin typeface="Arial" pitchFamily="34" charset="0"/>
                <a:ea typeface="Calibri" pitchFamily="34" charset="0"/>
                <a:cs typeface="Arial" pitchFamily="34" charset="0"/>
              </a:rPr>
              <a:t>i</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the power supplied by the fan to the airflow</a:t>
            </a:r>
            <a:r>
              <a:rPr kumimoji="0" lang="es-VE" sz="2400" b="0" i="0" u="none" strike="noStrike" cap="none" normalizeH="0" baseline="0" dirty="0" smtClean="0">
                <a:ln>
                  <a:noFill/>
                </a:ln>
                <a:solidFill>
                  <a:schemeClr val="tx1"/>
                </a:solidFill>
                <a:effectLst/>
                <a:latin typeface="Arial" pitchFamily="34" charset="0"/>
                <a:cs typeface="Arial" pitchFamily="34" charset="0"/>
              </a:rPr>
              <a:t> </a:t>
            </a:r>
          </a:p>
          <a:p>
            <a:pPr eaLnBrk="0" hangingPunct="0"/>
            <a:r>
              <a:rPr lang="en-US" sz="2400" dirty="0" smtClean="0"/>
              <a:t>By proper design of the airfoils and turbine parameters, the airflow – powered motor can achieve an efficiency much greater than 1, that is, the APM can be a self sustaining device</a:t>
            </a:r>
            <a:endParaRPr lang="es-VE" sz="2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redondeado"/>
          <p:cNvSpPr/>
          <p:nvPr/>
        </p:nvSpPr>
        <p:spPr>
          <a:xfrm>
            <a:off x="1285852" y="857232"/>
            <a:ext cx="7143800" cy="535785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ransition advTm="421">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5" y="1071563"/>
            <a:ext cx="6000750" cy="4929187"/>
          </a:xfrm>
          <a:prstGeom prst="roundRect">
            <a:avLst/>
          </a:prstGeom>
          <a:ln w="762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3600" b="1" i="1" dirty="0"/>
              <a:t>There is a range of fan’s angular velocities at which the output power from a generator is less than the power applied to the fan</a:t>
            </a: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495">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5" y="1357313"/>
            <a:ext cx="5786438" cy="4500562"/>
          </a:xfrm>
          <a:prstGeom prst="roundRect">
            <a:avLst/>
          </a:prstGeom>
          <a:ln w="76200">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VE" sz="3600" b="1" i="1" dirty="0"/>
              <a:t>The Air Motor does not require </a:t>
            </a:r>
            <a:r>
              <a:rPr lang="es-VE" sz="3600" b="1" i="1" dirty="0" smtClean="0"/>
              <a:t>storage </a:t>
            </a:r>
            <a:r>
              <a:rPr lang="es-VE" sz="3600" b="1" i="1" dirty="0"/>
              <a:t>of fuel and produces no contamination at </a:t>
            </a:r>
            <a:r>
              <a:rPr lang="es-VE" sz="3600" b="1" i="1" dirty="0" smtClean="0"/>
              <a:t>all. Hence, Cost of fuel = 0</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a:t>
            </a:r>
            <a:r>
              <a:rPr kumimoji="0" lang="en-US" sz="1600" b="1" i="1" u="none" strike="noStrike" cap="none" normalizeH="0" baseline="0" smtClean="0">
                <a:ln>
                  <a:noFill/>
                </a:ln>
                <a:solidFill>
                  <a:schemeClr val="tx1"/>
                </a:solidFill>
                <a:effectLst/>
                <a:latin typeface="Arial" pitchFamily="34" charset="0"/>
                <a:ea typeface="Calibri" pitchFamily="34" charset="0"/>
                <a:cs typeface="Arial" pitchFamily="34" charset="0"/>
              </a:rPr>
              <a:t>,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2605">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3568" y="1071563"/>
            <a:ext cx="7632847" cy="4589685"/>
          </a:xfrm>
          <a:prstGeom prst="roundRect">
            <a:avLst/>
          </a:prstGeom>
          <a:ln w="76200">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3600" b="1" i="1" dirty="0"/>
              <a:t>However, as the angular velocity of the fan is increased, there appears a range of angular velocities where the output power is greater than the applied power, i.e., a power gain takes place</a:t>
            </a: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2">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3568" y="1071563"/>
            <a:ext cx="7632847" cy="4589685"/>
          </a:xfrm>
          <a:prstGeom prst="roundRect">
            <a:avLst/>
          </a:prstGeom>
          <a:ln w="76200"/>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2"/>
          <a:srcRect/>
          <a:stretch>
            <a:fillRect/>
          </a:stretch>
        </p:blipFill>
        <p:spPr bwMode="auto">
          <a:xfrm>
            <a:off x="1928794" y="1500174"/>
            <a:ext cx="5357850" cy="3786214"/>
          </a:xfrm>
          <a:prstGeom prst="rect">
            <a:avLst/>
          </a:prstGeom>
          <a:noFill/>
          <a:ln w="9525">
            <a:noFill/>
            <a:miter lim="800000"/>
            <a:headEnd/>
            <a:tailEnd/>
          </a:ln>
        </p:spPr>
      </p:pic>
      <p:sp>
        <p:nvSpPr>
          <p:cNvPr id="7" name="6 Rectángulo"/>
          <p:cNvSpPr/>
          <p:nvPr/>
        </p:nvSpPr>
        <p:spPr>
          <a:xfrm>
            <a:off x="857224" y="5715016"/>
            <a:ext cx="7358114" cy="646331"/>
          </a:xfrm>
          <a:prstGeom prst="rect">
            <a:avLst/>
          </a:prstGeom>
        </p:spPr>
        <p:txBody>
          <a:bodyPr wrap="square">
            <a:spAutoFit/>
          </a:bodyPr>
          <a:lstStyle/>
          <a:p>
            <a:r>
              <a:rPr lang="en-US" b="1" i="1" dirty="0" smtClean="0"/>
              <a:t>Generated power and Drag power for a  low-power thermal  airfoil  turbine  as a function of the turbine rotational velocity in rpm</a:t>
            </a:r>
            <a:r>
              <a:rPr lang="en-US" dirty="0" smtClean="0"/>
              <a:t>  </a:t>
            </a:r>
            <a:endParaRPr lang="es-VE" dirty="0"/>
          </a:p>
        </p:txBody>
      </p:sp>
    </p:spTree>
  </p:cSld>
  <p:clrMapOvr>
    <a:masterClrMapping/>
  </p:clrMapOvr>
  <p:transition advTm="3542">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395536" y="836712"/>
            <a:ext cx="8424936" cy="5256584"/>
          </a:xfrm>
          <a:prstGeom prst="roundRect">
            <a:avLst/>
          </a:prstGeom>
          <a:solidFill>
            <a:srgbClr val="FFFF00"/>
          </a:solidFill>
          <a:ln w="76200">
            <a:solidFill>
              <a:srgbClr val="C00000"/>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VE" dirty="0"/>
          </a:p>
        </p:txBody>
      </p:sp>
      <p:sp>
        <p:nvSpPr>
          <p:cNvPr id="83972" name="Rectangle 4"/>
          <p:cNvSpPr>
            <a:spLocks noChangeArrowheads="1"/>
          </p:cNvSpPr>
          <p:nvPr/>
        </p:nvSpPr>
        <p:spPr bwMode="auto">
          <a:xfrm>
            <a:off x="899592" y="1588150"/>
            <a:ext cx="7416823"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smtClean="0"/>
              <a:t>The  proof of concept airflow-powered motor prototype has two thermal airfoil turbines each having 4 airfoils,  and  is capable of generating 625 W of </a:t>
            </a:r>
            <a:r>
              <a:rPr lang="en-US" sz="2800" b="1" i="1" dirty="0" smtClean="0">
                <a:latin typeface="+mj-lt"/>
              </a:rPr>
              <a:t>output</a:t>
            </a:r>
            <a:r>
              <a:rPr lang="en-US" sz="2400" b="1" i="1" dirty="0" smtClean="0"/>
              <a:t> power  when operating at a  fan rotational speed of  1,555 rpm  while consuming only 591 W.</a:t>
            </a:r>
            <a:endParaRPr lang="es-VE" sz="24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1071538" y="4005064"/>
            <a:ext cx="7572428" cy="1631216"/>
          </a:xfrm>
          <a:prstGeom prst="rect">
            <a:avLst/>
          </a:prstGeom>
        </p:spPr>
        <p:txBody>
          <a:bodyPr wrap="square">
            <a:spAutoFit/>
          </a:bodyPr>
          <a:lstStyle/>
          <a:p>
            <a:r>
              <a:rPr lang="en-US" sz="2400" b="1" i="1" dirty="0" smtClean="0"/>
              <a:t>If the airflow velocity were to be duplicated by </a:t>
            </a:r>
            <a:r>
              <a:rPr lang="en-US" sz="2800" b="1" i="1" dirty="0" smtClean="0">
                <a:latin typeface="+mn-lt"/>
              </a:rPr>
              <a:t>duplicating</a:t>
            </a:r>
            <a:r>
              <a:rPr lang="en-US" sz="2400" b="1" i="1" dirty="0" smtClean="0"/>
              <a:t> the fan rotational speed, this prototype can generate up to 5 kW, which is sufficient to power an average household</a:t>
            </a:r>
            <a:endParaRPr lang="es-VE" sz="2400" dirty="0"/>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21">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p:nvPr/>
        </p:nvSpPr>
        <p:spPr>
          <a:xfrm>
            <a:off x="395536" y="836712"/>
            <a:ext cx="8424936" cy="5256584"/>
          </a:xfrm>
          <a:prstGeom prst="roundRect">
            <a:avLst/>
          </a:prstGeom>
          <a:ln w="76200">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anchor="ctr"/>
          <a:lstStyle/>
          <a:p>
            <a:pPr algn="just">
              <a:defRPr/>
            </a:pPr>
            <a:r>
              <a:rPr lang="en-US" sz="2800" b="1" i="1" dirty="0" smtClean="0">
                <a:latin typeface="Arial" pitchFamily="34" charset="0"/>
                <a:cs typeface="Arial" pitchFamily="34" charset="0"/>
              </a:rPr>
              <a:t>If the fan is removed from the airflow motor, the latter can be used as a very efficient wind turbine. As a wind turbine if the input wind power is 591 W, the prototype built could generate 625 W, which means that this wind turbine would have an efficiency of 105.75%. No existing conventional wind turbines can achieve such a high efficiency</a:t>
            </a:r>
            <a:endParaRPr lang="es-VE" sz="2800" dirty="0">
              <a:latin typeface="Arial" pitchFamily="34" charset="0"/>
              <a:cs typeface="Arial" pitchFamily="34" charset="0"/>
            </a:endParaRPr>
          </a:p>
        </p:txBody>
      </p:sp>
      <p:sp>
        <p:nvSpPr>
          <p:cNvPr id="6"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421">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1625" y="1071563"/>
            <a:ext cx="6000750" cy="4373661"/>
          </a:xfrm>
          <a:prstGeom prst="roundRect">
            <a:avLst/>
          </a:prstGeom>
          <a:ln w="762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3600" b="1" i="1" dirty="0" smtClean="0"/>
              <a:t>However,  keep in mind that the thermal airfoil turbine is </a:t>
            </a:r>
            <a:r>
              <a:rPr lang="en-GB" sz="3600" b="1" i="1" u="sng" dirty="0" smtClean="0"/>
              <a:t>not</a:t>
            </a:r>
            <a:r>
              <a:rPr lang="en-GB" sz="3600" b="1" i="1" dirty="0" smtClean="0"/>
              <a:t> a conventional wind turbine</a:t>
            </a: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1">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071546"/>
            <a:ext cx="6000750" cy="4373661"/>
          </a:xfrm>
          <a:prstGeom prst="roundRect">
            <a:avLst/>
          </a:prstGeom>
          <a:ln w="76200">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2285984" y="5715016"/>
            <a:ext cx="4572032" cy="428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TAT vs. HAWT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1714480" y="1785926"/>
            <a:ext cx="52864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The TAT converts airflow internal energy  in rotational  energy without affecting much the airflow  velocity, whereas the HAWT converts the kinetic energy of  the wind into rotational energy but affecting significantly the wind velocity</a:t>
            </a:r>
          </a:p>
        </p:txBody>
      </p:sp>
    </p:spTree>
  </p:cSld>
  <p:clrMapOvr>
    <a:masterClrMapping/>
  </p:clrMapOvr>
  <p:transition advTm="3541">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071546"/>
            <a:ext cx="6000750" cy="4373661"/>
          </a:xfrm>
          <a:prstGeom prst="roundRect">
            <a:avLst/>
          </a:prstGeom>
          <a:ln w="76200">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2285984" y="5715016"/>
            <a:ext cx="4572032" cy="428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TAT vs. HAWT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1714480" y="2143116"/>
            <a:ext cx="52864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3200" b="1" i="1" dirty="0" smtClean="0"/>
              <a:t>TAT’s airfoils are almost transparent to the airflow whereas  HAWT’s blades are rather an obstacle to the wind flow</a:t>
            </a:r>
            <a:r>
              <a:rPr kumimoji="0" lang="en-US"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1">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5852" y="1285860"/>
            <a:ext cx="6000750" cy="4373661"/>
          </a:xfrm>
          <a:prstGeom prst="roundRect">
            <a:avLst/>
          </a:prstGeom>
          <a:ln w="76200">
            <a:solidFill>
              <a:srgbClr val="FFC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2285984" y="5715016"/>
            <a:ext cx="4572032" cy="428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TAT vs. HAWT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1428728" y="2285992"/>
            <a:ext cx="56857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Large and constant static angle of attack of TAT airfoils (typically 45° -</a:t>
            </a:r>
            <a:r>
              <a:rPr kumimoji="0" lang="en-US" sz="2800" b="1" i="1" u="none" strike="noStrike" cap="none" normalizeH="0" dirty="0" smtClean="0">
                <a:ln>
                  <a:noFill/>
                </a:ln>
                <a:solidFill>
                  <a:schemeClr val="tx1"/>
                </a:solidFill>
                <a:effectLst/>
                <a:latin typeface="Arial" pitchFamily="34" charset="0"/>
                <a:ea typeface="Calibri" pitchFamily="34" charset="0"/>
                <a:cs typeface="Arial" pitchFamily="34" charset="0"/>
              </a:rPr>
              <a:t> 50°)</a:t>
            </a:r>
          </a:p>
          <a:p>
            <a:pPr marL="0" marR="0" lvl="0" indent="0" algn="just" defTabSz="914400" rtl="0" eaLnBrk="1" fontAlgn="base" latinLnBrk="0" hangingPunct="1">
              <a:lnSpc>
                <a:spcPct val="100000"/>
              </a:lnSpc>
              <a:spcBef>
                <a:spcPct val="0"/>
              </a:spcBef>
              <a:spcAft>
                <a:spcPct val="0"/>
              </a:spcAft>
              <a:buClrTx/>
              <a:buSzTx/>
              <a:tabLst/>
            </a:pPr>
            <a:endParaRPr kumimoji="0" lang="en-US" sz="2800" b="1" i="1"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en-US" sz="2800" b="1" i="1" baseline="0" dirty="0" smtClean="0">
                <a:latin typeface="Arial" pitchFamily="34" charset="0"/>
                <a:ea typeface="Calibri" pitchFamily="34" charset="0"/>
                <a:cs typeface="Arial" pitchFamily="34" charset="0"/>
              </a:rPr>
              <a:t> Small static angle of attack of HAWT</a:t>
            </a:r>
            <a:r>
              <a:rPr lang="en-US" sz="2800" b="1" i="1" dirty="0" smtClean="0">
                <a:latin typeface="Arial" pitchFamily="34" charset="0"/>
                <a:ea typeface="Calibri" pitchFamily="34" charset="0"/>
                <a:cs typeface="Arial" pitchFamily="34" charset="0"/>
              </a:rPr>
              <a:t> blades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1">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071546"/>
            <a:ext cx="6000750" cy="4373661"/>
          </a:xfrm>
          <a:prstGeom prst="roundRect">
            <a:avLst/>
          </a:prstGeom>
          <a:ln w="76200">
            <a:solidFill>
              <a:srgbClr val="0070C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2285984" y="5715016"/>
            <a:ext cx="4572032" cy="428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TAT vs. HAWT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1500166" y="1785926"/>
            <a:ext cx="568578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800" b="1" i="1" dirty="0" smtClean="0"/>
              <a:t>TAT airfoil geometric parameters: Taper ratio λ = 1; Sweep angle Ʌ = 0°</a:t>
            </a:r>
          </a:p>
          <a:p>
            <a:endParaRPr lang="en-US" sz="2800" b="1" i="1" dirty="0" smtClean="0"/>
          </a:p>
          <a:p>
            <a:pPr>
              <a:buFont typeface="Arial" pitchFamily="34" charset="0"/>
              <a:buChar char="•"/>
            </a:pPr>
            <a:r>
              <a:rPr lang="en-US" sz="2800" b="1" i="1" dirty="0" smtClean="0"/>
              <a:t>HAWT blade geometric parameter: Taper ratio λ &lt;&lt; 1; Sweep angle Ʌ &gt; 0°</a:t>
            </a:r>
            <a:endParaRPr lang="es-VE" sz="2800" dirty="0" smtClean="0"/>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1">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57290" y="1071546"/>
            <a:ext cx="6000750" cy="4373661"/>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VE" sz="3600" b="1" i="1" dirty="0"/>
          </a:p>
        </p:txBody>
      </p:sp>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2285984" y="5715016"/>
            <a:ext cx="4572032" cy="428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TAT vs. HAWT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Rectangle 3"/>
          <p:cNvSpPr>
            <a:spLocks noChangeArrowheads="1"/>
          </p:cNvSpPr>
          <p:nvPr/>
        </p:nvSpPr>
        <p:spPr bwMode="auto">
          <a:xfrm>
            <a:off x="1428728" y="1571612"/>
            <a:ext cx="5857916"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200" b="1" i="1"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n-US" sz="2800" b="1" i="1" u="none" strike="noStrike" cap="none" normalizeH="0" baseline="0" dirty="0" smtClean="0">
                <a:ln>
                  <a:noFill/>
                </a:ln>
                <a:solidFill>
                  <a:schemeClr val="bg1"/>
                </a:solidFill>
                <a:effectLst/>
                <a:latin typeface="Arial" pitchFamily="34" charset="0"/>
                <a:ea typeface="Calibri" pitchFamily="34" charset="0"/>
                <a:cs typeface="Arial" pitchFamily="34" charset="0"/>
              </a:rPr>
              <a:t>TAT predominant dimension: horizontal (Airfoil chord c is much larger than  airfoil span b)</a:t>
            </a:r>
          </a:p>
          <a:p>
            <a:pPr marL="0" marR="0" lvl="0" indent="0" algn="just" defTabSz="914400" rtl="0" eaLnBrk="1" fontAlgn="base" latinLnBrk="0" hangingPunct="1">
              <a:lnSpc>
                <a:spcPct val="100000"/>
              </a:lnSpc>
              <a:spcBef>
                <a:spcPct val="0"/>
              </a:spcBef>
              <a:spcAft>
                <a:spcPct val="0"/>
              </a:spcAft>
              <a:buClrTx/>
              <a:buSzTx/>
              <a:tabLst/>
            </a:pPr>
            <a:endParaRPr kumimoji="0" lang="en-US" sz="2800" b="1" i="1"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lvl="0" algn="just">
              <a:buFontTx/>
              <a:buChar char="•"/>
            </a:pPr>
            <a:r>
              <a:rPr lang="en-US" sz="2800" b="1" i="1" dirty="0" smtClean="0">
                <a:solidFill>
                  <a:schemeClr val="bg1"/>
                </a:solidFill>
                <a:latin typeface="Arial" pitchFamily="34" charset="0"/>
                <a:ea typeface="Calibri" pitchFamily="34" charset="0"/>
                <a:cs typeface="Arial" pitchFamily="34" charset="0"/>
              </a:rPr>
              <a:t> HAWT predominant dimension: vertical  (Blade span b is much larger than  blade chord c)</a:t>
            </a:r>
            <a:endParaRPr kumimoji="0" lang="en-US" sz="2800" b="1" i="1" u="none" strike="noStrike" cap="none" normalizeH="0" dirty="0" smtClean="0">
              <a:ln>
                <a:noFill/>
              </a:ln>
              <a:solidFill>
                <a:schemeClr val="bg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541">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solidFill>
            <a:schemeClr val="accent2">
              <a:lumMod val="60000"/>
              <a:lumOff val="40000"/>
            </a:schemeClr>
          </a:solidFill>
          <a:ln w="76200">
            <a:solidFill>
              <a:schemeClr val="accent6"/>
            </a:solidFill>
          </a:ln>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s-VE" sz="3600" b="1" i="1" dirty="0" smtClean="0"/>
              <a:t>The </a:t>
            </a:r>
            <a:r>
              <a:rPr lang="es-VE" sz="3600" b="1" i="1" dirty="0" err="1" smtClean="0"/>
              <a:t>most</a:t>
            </a:r>
            <a:r>
              <a:rPr lang="es-VE" sz="3600" b="1" i="1" dirty="0" smtClean="0"/>
              <a:t> fundamental  </a:t>
            </a:r>
            <a:r>
              <a:rPr lang="es-VE" sz="3600" b="1" i="1" dirty="0" err="1" smtClean="0"/>
              <a:t>part</a:t>
            </a:r>
            <a:r>
              <a:rPr lang="es-VE" sz="3600" b="1" i="1" dirty="0" smtClean="0"/>
              <a:t> of the </a:t>
            </a:r>
            <a:r>
              <a:rPr lang="es-VE" sz="3600" b="1" i="1" dirty="0" err="1" smtClean="0"/>
              <a:t>airflow</a:t>
            </a:r>
            <a:r>
              <a:rPr lang="es-VE" sz="3600" b="1" i="1" dirty="0" smtClean="0"/>
              <a:t> motor </a:t>
            </a:r>
            <a:r>
              <a:rPr lang="es-VE" sz="3600" b="1" i="1" dirty="0" err="1" smtClean="0"/>
              <a:t>is</a:t>
            </a:r>
            <a:r>
              <a:rPr lang="es-VE" sz="3600" b="1" i="1" dirty="0" smtClean="0"/>
              <a:t> the </a:t>
            </a:r>
            <a:r>
              <a:rPr lang="es-VE" sz="3600" b="1" i="1" dirty="0" err="1" smtClean="0"/>
              <a:t>power</a:t>
            </a:r>
            <a:r>
              <a:rPr lang="es-VE" sz="3600" b="1" i="1" dirty="0" smtClean="0"/>
              <a:t> </a:t>
            </a:r>
            <a:r>
              <a:rPr lang="es-VE" sz="3600" b="1" i="1" dirty="0" err="1" smtClean="0"/>
              <a:t>generator</a:t>
            </a:r>
            <a:r>
              <a:rPr lang="es-VE" sz="3600" b="1" i="1" dirty="0" smtClean="0"/>
              <a:t> </a:t>
            </a:r>
            <a:r>
              <a:rPr lang="es-VE" sz="3600" b="1" i="1" dirty="0" err="1" smtClean="0"/>
              <a:t>element</a:t>
            </a:r>
            <a:r>
              <a:rPr lang="es-VE" sz="3600" b="1" i="1" dirty="0" smtClean="0"/>
              <a:t>,  </a:t>
            </a:r>
            <a:r>
              <a:rPr lang="es-VE" sz="3600" b="1" i="1" dirty="0" err="1" smtClean="0"/>
              <a:t>that</a:t>
            </a:r>
            <a:r>
              <a:rPr lang="es-VE" sz="3600" b="1" i="1" dirty="0" smtClean="0"/>
              <a:t> </a:t>
            </a:r>
            <a:r>
              <a:rPr lang="es-VE" sz="3600" b="1" i="1" dirty="0" err="1" smtClean="0"/>
              <a:t>is</a:t>
            </a:r>
            <a:r>
              <a:rPr lang="es-VE" sz="3600" b="1" i="1" dirty="0" smtClean="0"/>
              <a:t>, the Thermal Airfoil Turbine, </a:t>
            </a:r>
            <a:r>
              <a:rPr lang="es-VE" sz="3600" b="1" i="1" dirty="0" err="1" smtClean="0"/>
              <a:t>consisting</a:t>
            </a:r>
            <a:r>
              <a:rPr lang="es-VE" sz="3600" b="1" i="1" dirty="0" smtClean="0"/>
              <a:t> of </a:t>
            </a:r>
            <a:r>
              <a:rPr lang="es-VE" sz="3600" b="1" i="1" dirty="0" err="1" smtClean="0"/>
              <a:t>two</a:t>
            </a:r>
            <a:r>
              <a:rPr lang="es-VE" sz="3600" b="1" i="1" dirty="0" smtClean="0"/>
              <a:t> </a:t>
            </a:r>
            <a:r>
              <a:rPr lang="es-VE" sz="3600" b="1" i="1" dirty="0" err="1" smtClean="0"/>
              <a:t>concentic</a:t>
            </a:r>
            <a:r>
              <a:rPr lang="es-VE" sz="3600" b="1" i="1" dirty="0" smtClean="0"/>
              <a:t> </a:t>
            </a:r>
            <a:r>
              <a:rPr lang="es-VE" sz="3600" b="1" i="1" dirty="0" err="1" smtClean="0"/>
              <a:t>cylinders</a:t>
            </a:r>
            <a:r>
              <a:rPr lang="es-VE" sz="3600" b="1" i="1" dirty="0" smtClean="0"/>
              <a:t> and a </a:t>
            </a:r>
            <a:r>
              <a:rPr lang="es-VE" sz="3600" b="1" i="1" dirty="0" err="1" smtClean="0"/>
              <a:t>number</a:t>
            </a:r>
            <a:r>
              <a:rPr lang="es-VE" sz="3600" b="1" i="1" dirty="0" smtClean="0"/>
              <a:t> of airfoils placed  </a:t>
            </a:r>
            <a:r>
              <a:rPr lang="es-VE" sz="3600" b="1" i="1" dirty="0" err="1" smtClean="0"/>
              <a:t>over</a:t>
            </a:r>
            <a:r>
              <a:rPr lang="es-VE" sz="3600" b="1" i="1" dirty="0" smtClean="0"/>
              <a:t> the </a:t>
            </a:r>
            <a:r>
              <a:rPr lang="es-VE" sz="3600" b="1" i="1" dirty="0" err="1" smtClean="0"/>
              <a:t>surface</a:t>
            </a:r>
            <a:r>
              <a:rPr lang="es-VE" sz="3600" b="1" i="1" dirty="0" smtClean="0"/>
              <a:t> of the </a:t>
            </a:r>
            <a:r>
              <a:rPr lang="es-VE" sz="3600" b="1" i="1" dirty="0" err="1" smtClean="0"/>
              <a:t>innermost</a:t>
            </a:r>
            <a:r>
              <a:rPr lang="es-VE" sz="3600" b="1" i="1" dirty="0" smtClean="0"/>
              <a:t> </a:t>
            </a:r>
            <a:r>
              <a:rPr lang="es-VE" sz="3600" b="1" i="1" dirty="0" err="1" smtClean="0"/>
              <a:t>cylinder</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1071563"/>
            <a:ext cx="7056783" cy="4929187"/>
          </a:xfrm>
          <a:prstGeom prst="roundRect">
            <a:avLst/>
          </a:prstGeom>
          <a:ln w="76200">
            <a:solidFill>
              <a:srgbClr val="0070C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3600" b="1" i="1" dirty="0" smtClean="0"/>
              <a:t>The Airflow-Powered Motor  requires very little maintenance (mostly periodical lubrication of bearing and cleaning of airfoils and cylinders </a:t>
            </a:r>
            <a:endParaRPr lang="en-GB" sz="3600" i="1" baseline="-25000"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1071563"/>
            <a:ext cx="7056783" cy="4929187"/>
          </a:xfrm>
          <a:prstGeom prst="roundRect">
            <a:avLst/>
          </a:prstGeom>
          <a:ln w="76200"/>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3600" b="1" i="1" dirty="0" smtClean="0">
                <a:solidFill>
                  <a:schemeClr val="tx1"/>
                </a:solidFill>
              </a:rPr>
              <a:t>Assuming the initial cost per generated kilowatt  for the Airflow-Powered Motor  as  30 USD, the cost of the APM kilowatt - hour can be estimated in 0.068 cents, the lowest of  current renewable energy technologies  </a:t>
            </a:r>
            <a:endParaRPr lang="en-GB" sz="3600" i="1" baseline="-25000" dirty="0">
              <a:solidFill>
                <a:schemeClr val="tx1"/>
              </a:solidFill>
            </a:endParaRPr>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lstStyle/>
          <a:p>
            <a:r>
              <a:rPr lang="es-ES" dirty="0" err="1" smtClean="0"/>
              <a:t>Thank</a:t>
            </a:r>
            <a:r>
              <a:rPr lang="es-ES" dirty="0" smtClean="0"/>
              <a:t> you!</a:t>
            </a:r>
            <a:endParaRPr lang="es-ES" dirty="0"/>
          </a:p>
        </p:txBody>
      </p:sp>
      <p:pic>
        <p:nvPicPr>
          <p:cNvPr id="49156" name="Picture 4"/>
          <p:cNvPicPr>
            <a:picLocks noChangeAspect="1" noChangeArrowheads="1"/>
          </p:cNvPicPr>
          <p:nvPr/>
        </p:nvPicPr>
        <p:blipFill>
          <a:blip r:embed="rId2" cstate="print"/>
          <a:srcRect/>
          <a:stretch>
            <a:fillRect/>
          </a:stretch>
        </p:blipFill>
        <p:spPr bwMode="auto">
          <a:xfrm>
            <a:off x="2987675" y="1916113"/>
            <a:ext cx="3359150" cy="3468687"/>
          </a:xfrm>
          <a:prstGeom prst="rect">
            <a:avLst/>
          </a:prstGeom>
          <a:noFill/>
          <a:ln w="9525">
            <a:noFill/>
            <a:miter lim="800000"/>
            <a:headEnd/>
            <a:tailEnd/>
          </a:ln>
          <a:effectLst/>
        </p:spPr>
      </p:pic>
      <p:sp>
        <p:nvSpPr>
          <p:cNvPr id="5"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5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3600" b="1" i="1" dirty="0" smtClean="0"/>
          </a:p>
          <a:p>
            <a:pPr algn="ctr">
              <a:defRPr/>
            </a:pPr>
            <a:endParaRPr lang="en-US" sz="3600" b="1" i="1" dirty="0" smtClean="0"/>
          </a:p>
          <a:p>
            <a:pPr algn="ctr">
              <a:defRPr/>
            </a:pPr>
            <a:endParaRPr lang="en-US" sz="3600" b="1" i="1" dirty="0" smtClean="0"/>
          </a:p>
          <a:p>
            <a:pPr algn="ctr">
              <a:defRPr/>
            </a:pPr>
            <a:endParaRPr lang="en-US" sz="3600" b="1" i="1" dirty="0" smtClean="0"/>
          </a:p>
          <a:p>
            <a:pPr algn="ctr">
              <a:defRPr/>
            </a:pPr>
            <a:endParaRPr lang="en-US" sz="3600" b="1" i="1" dirty="0" smtClean="0"/>
          </a:p>
          <a:p>
            <a:pPr algn="ctr">
              <a:defRPr/>
            </a:pPr>
            <a:endParaRPr lang="en-US" sz="3600" b="1" i="1" dirty="0" smtClean="0"/>
          </a:p>
          <a:p>
            <a:pPr algn="ctr">
              <a:defRPr/>
            </a:pPr>
            <a:endParaRPr lang="en-US" sz="3600" b="1" i="1" dirty="0" smtClean="0"/>
          </a:p>
          <a:p>
            <a:pPr algn="ctr">
              <a:defRPr/>
            </a:pPr>
            <a:r>
              <a:rPr lang="en-US" sz="2800" b="1" i="1" dirty="0" smtClean="0"/>
              <a:t>A thermal airfoil turbine with 4 airfoils</a:t>
            </a:r>
            <a:endParaRPr lang="es-VE" sz="28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2"/>
          <a:srcRect/>
          <a:stretch>
            <a:fillRect/>
          </a:stretch>
        </p:blipFill>
        <p:spPr bwMode="auto">
          <a:xfrm>
            <a:off x="2643174" y="1857364"/>
            <a:ext cx="4214841" cy="2972635"/>
          </a:xfrm>
          <a:prstGeom prst="rect">
            <a:avLst/>
          </a:prstGeom>
          <a:noFill/>
          <a:ln w="9525">
            <a:noFill/>
            <a:miter lim="800000"/>
            <a:headEnd/>
            <a:tailEnd/>
          </a:ln>
        </p:spPr>
      </p:pic>
    </p:spTree>
  </p:cSld>
  <p:clrMapOvr>
    <a:masterClrMapping/>
  </p:clrMapOvr>
  <p:transition advTm="3385">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ln w="76200">
            <a:solidFill>
              <a:schemeClr val="accent2">
                <a:lumMod val="60000"/>
                <a:lumOff val="40000"/>
              </a:schemeClr>
            </a:solidFill>
          </a:ln>
        </p:spPr>
        <p:style>
          <a:lnRef idx="1">
            <a:schemeClr val="accent6"/>
          </a:lnRef>
          <a:fillRef idx="3">
            <a:schemeClr val="accent6"/>
          </a:fillRef>
          <a:effectRef idx="2">
            <a:schemeClr val="accent6"/>
          </a:effectRef>
          <a:fontRef idx="minor">
            <a:schemeClr val="lt1"/>
          </a:fontRef>
        </p:style>
        <p:txBody>
          <a:bodyPr anchor="ctr"/>
          <a:lstStyle/>
          <a:p>
            <a:pPr algn="just">
              <a:defRPr/>
            </a:pPr>
            <a:r>
              <a:rPr lang="es-VE" sz="3600" b="1" i="1" dirty="0" smtClean="0"/>
              <a:t>A </a:t>
            </a:r>
            <a:r>
              <a:rPr lang="es-VE" sz="3600" b="1" i="1" dirty="0" err="1" smtClean="0"/>
              <a:t>thermal</a:t>
            </a:r>
            <a:r>
              <a:rPr lang="es-VE" sz="3600" b="1" i="1" dirty="0" smtClean="0"/>
              <a:t> airfoil turbine </a:t>
            </a:r>
            <a:r>
              <a:rPr lang="es-VE" sz="3600" b="1" i="1" dirty="0" err="1" smtClean="0"/>
              <a:t>converts</a:t>
            </a:r>
            <a:r>
              <a:rPr lang="es-VE" sz="3600" b="1" i="1" dirty="0" smtClean="0"/>
              <a:t> </a:t>
            </a:r>
            <a:r>
              <a:rPr lang="es-VE" sz="3600" b="1" i="1" dirty="0" err="1" smtClean="0"/>
              <a:t>part</a:t>
            </a:r>
            <a:r>
              <a:rPr lang="es-VE" sz="3600" b="1" i="1" dirty="0" smtClean="0"/>
              <a:t> of the </a:t>
            </a:r>
            <a:r>
              <a:rPr lang="es-VE" sz="3600" b="1" i="1" dirty="0" err="1" smtClean="0"/>
              <a:t>internal</a:t>
            </a:r>
            <a:r>
              <a:rPr lang="es-VE" sz="3600" b="1" i="1" dirty="0" smtClean="0"/>
              <a:t> </a:t>
            </a:r>
            <a:r>
              <a:rPr lang="es-VE" sz="3600" b="1" i="1" dirty="0" err="1" smtClean="0"/>
              <a:t>energy</a:t>
            </a:r>
            <a:r>
              <a:rPr lang="es-VE" sz="3600" b="1" i="1" dirty="0" smtClean="0"/>
              <a:t> of an </a:t>
            </a:r>
            <a:r>
              <a:rPr lang="es-VE" sz="3600" b="1" i="1" dirty="0" err="1" smtClean="0"/>
              <a:t>airflow</a:t>
            </a:r>
            <a:r>
              <a:rPr lang="es-VE" sz="3600" b="1" i="1" dirty="0" smtClean="0"/>
              <a:t> of velocity </a:t>
            </a:r>
            <a:r>
              <a:rPr lang="en-US" sz="3600" b="1" i="1" dirty="0" smtClean="0"/>
              <a:t>V</a:t>
            </a:r>
            <a:r>
              <a:rPr lang="es-VE" sz="3600" b="1" i="1" baseline="-25000" dirty="0" smtClean="0"/>
              <a:t>φ</a:t>
            </a:r>
            <a:r>
              <a:rPr lang="en-US" sz="3600" b="1" i="1" dirty="0" smtClean="0"/>
              <a:t>  into rotational energy on its shaft without affecting significantly  the airflow velocity.  In other words,  input and output airflow velocities  are practically the same</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357313"/>
            <a:ext cx="7416823" cy="4500562"/>
          </a:xfrm>
          <a:prstGeom prst="roundRect">
            <a:avLst/>
          </a:prstGeom>
          <a:solidFill>
            <a:schemeClr val="accent5">
              <a:lumMod val="60000"/>
              <a:lumOff val="40000"/>
            </a:schemeClr>
          </a:solidFill>
          <a:ln w="76200">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VE" sz="3600" b="1" i="1" dirty="0" smtClean="0"/>
              <a:t>In </a:t>
            </a:r>
            <a:r>
              <a:rPr lang="es-VE" sz="3600" b="1" i="1" dirty="0" err="1" smtClean="0"/>
              <a:t>contrast</a:t>
            </a:r>
            <a:r>
              <a:rPr lang="es-VE" sz="3600" b="1" i="1" dirty="0" smtClean="0"/>
              <a:t>, in </a:t>
            </a:r>
            <a:r>
              <a:rPr lang="es-VE" sz="3600" b="1" i="1" dirty="0" err="1" smtClean="0"/>
              <a:t>conventional</a:t>
            </a:r>
            <a:r>
              <a:rPr lang="es-VE" sz="3600" b="1" i="1" dirty="0" smtClean="0"/>
              <a:t> </a:t>
            </a:r>
            <a:r>
              <a:rPr lang="es-VE" sz="3600" b="1" i="1" dirty="0" err="1" smtClean="0"/>
              <a:t>wind</a:t>
            </a:r>
            <a:r>
              <a:rPr lang="es-VE" sz="3600" b="1" i="1" dirty="0" smtClean="0"/>
              <a:t> turbines  the </a:t>
            </a:r>
            <a:r>
              <a:rPr lang="es-VE" sz="3600" b="1" i="1" dirty="0" err="1" smtClean="0"/>
              <a:t>blades</a:t>
            </a:r>
            <a:r>
              <a:rPr lang="es-VE" sz="3600" b="1" i="1" dirty="0" smtClean="0"/>
              <a:t>  </a:t>
            </a:r>
            <a:r>
              <a:rPr lang="es-VE" sz="3600" b="1" i="1" dirty="0" err="1" smtClean="0"/>
              <a:t>decelerate</a:t>
            </a:r>
            <a:r>
              <a:rPr lang="es-VE" sz="3600" b="1" i="1" dirty="0" smtClean="0"/>
              <a:t> </a:t>
            </a:r>
            <a:r>
              <a:rPr lang="es-VE" sz="3600" b="1" i="1" dirty="0" err="1" smtClean="0"/>
              <a:t>significantly</a:t>
            </a:r>
            <a:r>
              <a:rPr lang="es-VE" sz="3600" b="1" i="1" dirty="0" smtClean="0"/>
              <a:t> the </a:t>
            </a:r>
            <a:r>
              <a:rPr lang="es-VE" sz="3600" b="1" i="1" dirty="0" err="1" smtClean="0"/>
              <a:t>incoming</a:t>
            </a:r>
            <a:r>
              <a:rPr lang="es-VE" sz="3600" b="1" i="1" dirty="0" smtClean="0"/>
              <a:t> </a:t>
            </a:r>
            <a:r>
              <a:rPr lang="es-VE" sz="3600" b="1" i="1" dirty="0" err="1" smtClean="0"/>
              <a:t>wind</a:t>
            </a:r>
            <a:r>
              <a:rPr lang="es-VE" sz="3600" b="1" i="1" dirty="0" smtClean="0"/>
              <a:t>  as </a:t>
            </a:r>
            <a:r>
              <a:rPr lang="es-VE" sz="3600" b="1" i="1" dirty="0" err="1" smtClean="0"/>
              <a:t>they</a:t>
            </a:r>
            <a:r>
              <a:rPr lang="es-VE" sz="3600" b="1" i="1" dirty="0" smtClean="0"/>
              <a:t> </a:t>
            </a:r>
            <a:r>
              <a:rPr lang="es-VE" sz="3600" b="1" i="1" dirty="0" err="1" smtClean="0"/>
              <a:t>extract</a:t>
            </a:r>
            <a:r>
              <a:rPr lang="es-VE" sz="3600" b="1" i="1" dirty="0" smtClean="0"/>
              <a:t> </a:t>
            </a:r>
            <a:r>
              <a:rPr lang="es-VE" sz="3600" b="1" i="1" dirty="0" err="1" smtClean="0"/>
              <a:t>their</a:t>
            </a:r>
            <a:r>
              <a:rPr lang="es-VE" sz="3600" b="1" i="1" dirty="0" smtClean="0"/>
              <a:t> </a:t>
            </a:r>
            <a:r>
              <a:rPr lang="es-VE" sz="3600" b="1" i="1" dirty="0" err="1" smtClean="0"/>
              <a:t>rotational</a:t>
            </a:r>
            <a:r>
              <a:rPr lang="es-VE" sz="3600" b="1" i="1" dirty="0" smtClean="0"/>
              <a:t> </a:t>
            </a:r>
            <a:r>
              <a:rPr lang="es-VE" sz="3600" b="1" i="1" dirty="0" err="1" smtClean="0"/>
              <a:t>energy</a:t>
            </a:r>
            <a:r>
              <a:rPr lang="es-VE" sz="3600" b="1" i="1" dirty="0" smtClean="0"/>
              <a:t> </a:t>
            </a:r>
            <a:r>
              <a:rPr lang="es-VE" sz="3600" b="1" i="1" dirty="0" err="1" smtClean="0"/>
              <a:t>from</a:t>
            </a:r>
            <a:r>
              <a:rPr lang="es-VE" sz="3600" b="1" i="1" dirty="0" smtClean="0"/>
              <a:t>  the </a:t>
            </a:r>
            <a:r>
              <a:rPr lang="es-VE" sz="3600" b="1" i="1" dirty="0" err="1" smtClean="0"/>
              <a:t>wind</a:t>
            </a:r>
            <a:r>
              <a:rPr lang="es-VE" sz="3600" b="1" i="1" dirty="0" smtClean="0"/>
              <a:t> </a:t>
            </a:r>
            <a:r>
              <a:rPr lang="es-VE" sz="3600" b="1" i="1" dirty="0" err="1" smtClean="0"/>
              <a:t>kinetic</a:t>
            </a:r>
            <a:r>
              <a:rPr lang="es-VE" sz="3600" b="1" i="1" dirty="0" smtClean="0"/>
              <a:t> </a:t>
            </a:r>
            <a:r>
              <a:rPr lang="es-VE" sz="3600" b="1" i="1" dirty="0" err="1" smtClean="0"/>
              <a:t>energy</a:t>
            </a:r>
            <a:r>
              <a:rPr lang="es-VE" sz="3600" b="1" i="1" dirty="0" smtClean="0"/>
              <a:t>.   </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7224" y="1357298"/>
            <a:ext cx="7416823" cy="4500562"/>
          </a:xfrm>
          <a:prstGeom prst="roundRect">
            <a:avLst/>
          </a:prstGeom>
          <a:ln w="762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VE" sz="3600" b="1" i="1" dirty="0" err="1" smtClean="0"/>
              <a:t>Downwind</a:t>
            </a:r>
            <a:r>
              <a:rPr lang="es-VE" sz="3600" b="1" i="1" dirty="0" smtClean="0"/>
              <a:t> of </a:t>
            </a:r>
            <a:r>
              <a:rPr lang="es-VE" sz="3600" b="1" i="1" dirty="0" err="1" smtClean="0"/>
              <a:t>conventional</a:t>
            </a:r>
            <a:r>
              <a:rPr lang="es-VE" sz="3600" b="1" i="1" dirty="0" smtClean="0"/>
              <a:t> </a:t>
            </a:r>
            <a:r>
              <a:rPr lang="es-VE" sz="3600" b="1" i="1" dirty="0" err="1" smtClean="0"/>
              <a:t>wind</a:t>
            </a:r>
            <a:r>
              <a:rPr lang="es-VE" sz="3600" b="1" i="1" dirty="0" smtClean="0"/>
              <a:t> turbines  </a:t>
            </a:r>
            <a:r>
              <a:rPr lang="es-VE" sz="3600" b="1" i="1" dirty="0" err="1" smtClean="0"/>
              <a:t>moves</a:t>
            </a:r>
            <a:r>
              <a:rPr lang="es-VE" sz="3600" b="1" i="1" dirty="0" smtClean="0"/>
              <a:t> more </a:t>
            </a:r>
            <a:r>
              <a:rPr lang="es-VE" sz="3600" b="1" i="1" dirty="0" err="1" smtClean="0"/>
              <a:t>slowly</a:t>
            </a:r>
            <a:r>
              <a:rPr lang="es-VE" sz="3600" b="1" i="1" dirty="0" smtClean="0"/>
              <a:t> </a:t>
            </a:r>
            <a:r>
              <a:rPr lang="es-VE" sz="3600" b="1" i="1" dirty="0" err="1" smtClean="0"/>
              <a:t>than</a:t>
            </a:r>
            <a:r>
              <a:rPr lang="es-VE" sz="3600" b="1" i="1" dirty="0" smtClean="0"/>
              <a:t> </a:t>
            </a:r>
            <a:r>
              <a:rPr lang="es-VE" sz="3600" b="1" i="1" dirty="0" err="1" smtClean="0"/>
              <a:t>upwind</a:t>
            </a:r>
            <a:r>
              <a:rPr lang="es-VE" sz="3600" b="1" i="1" dirty="0" smtClean="0"/>
              <a:t>.  The </a:t>
            </a:r>
            <a:r>
              <a:rPr lang="es-VE" sz="3600" b="1" i="1" dirty="0" err="1" smtClean="0"/>
              <a:t>winds</a:t>
            </a:r>
            <a:r>
              <a:rPr lang="es-VE" sz="3600" b="1" i="1" dirty="0" smtClean="0"/>
              <a:t> </a:t>
            </a:r>
            <a:r>
              <a:rPr lang="es-VE" sz="3600" b="1" i="1" dirty="0" err="1" smtClean="0"/>
              <a:t>starts</a:t>
            </a:r>
            <a:r>
              <a:rPr lang="es-VE" sz="3600" b="1" i="1" dirty="0" smtClean="0"/>
              <a:t> to </a:t>
            </a:r>
            <a:r>
              <a:rPr lang="es-VE" sz="3600" b="1" i="1" dirty="0" err="1" smtClean="0"/>
              <a:t>slow</a:t>
            </a:r>
            <a:r>
              <a:rPr lang="es-VE" sz="3600" b="1" i="1" dirty="0" smtClean="0"/>
              <a:t> </a:t>
            </a:r>
            <a:r>
              <a:rPr lang="es-VE" sz="3600" b="1" i="1" dirty="0" err="1" smtClean="0"/>
              <a:t>down</a:t>
            </a:r>
            <a:r>
              <a:rPr lang="es-VE" sz="3600" b="1" i="1" dirty="0" smtClean="0"/>
              <a:t> </a:t>
            </a:r>
            <a:r>
              <a:rPr lang="es-VE" sz="3600" b="1" i="1" dirty="0" err="1" smtClean="0"/>
              <a:t>even</a:t>
            </a:r>
            <a:r>
              <a:rPr lang="es-VE" sz="3600" b="1" i="1" dirty="0" smtClean="0"/>
              <a:t> </a:t>
            </a:r>
            <a:r>
              <a:rPr lang="es-VE" sz="3600" b="1" i="1" dirty="0" err="1" smtClean="0"/>
              <a:t>before</a:t>
            </a:r>
            <a:r>
              <a:rPr lang="es-VE" sz="3600" b="1" i="1" dirty="0" smtClean="0"/>
              <a:t> </a:t>
            </a:r>
            <a:r>
              <a:rPr lang="es-VE" sz="3600" b="1" i="1" dirty="0" err="1" smtClean="0"/>
              <a:t>it</a:t>
            </a:r>
            <a:r>
              <a:rPr lang="es-VE" sz="3600" b="1" i="1" dirty="0" smtClean="0"/>
              <a:t> </a:t>
            </a:r>
            <a:r>
              <a:rPr lang="es-VE" sz="3600" b="1" i="1" dirty="0" err="1" smtClean="0"/>
              <a:t>reaches</a:t>
            </a:r>
            <a:r>
              <a:rPr lang="es-VE" sz="3600" b="1" i="1" dirty="0" smtClean="0"/>
              <a:t> </a:t>
            </a:r>
            <a:r>
              <a:rPr lang="es-VE" sz="3600" b="1" i="1" dirty="0" err="1" smtClean="0"/>
              <a:t>the</a:t>
            </a:r>
            <a:r>
              <a:rPr lang="es-VE" sz="3600" b="1" i="1" dirty="0" smtClean="0"/>
              <a:t> </a:t>
            </a:r>
            <a:r>
              <a:rPr lang="es-VE" sz="3600" b="1" i="1" dirty="0" err="1" smtClean="0"/>
              <a:t>blades</a:t>
            </a:r>
            <a:r>
              <a:rPr lang="es-VE" sz="3600" b="1" i="1" dirty="0" smtClean="0"/>
              <a:t>   </a:t>
            </a:r>
            <a:endParaRPr lang="es-VE" sz="3600" b="1" i="1" dirty="0"/>
          </a:p>
        </p:txBody>
      </p:sp>
      <p:sp>
        <p:nvSpPr>
          <p:cNvPr id="3" name="Rectangle 2"/>
          <p:cNvSpPr>
            <a:spLocks noChangeArrowheads="1"/>
          </p:cNvSpPr>
          <p:nvPr/>
        </p:nvSpPr>
        <p:spPr bwMode="auto">
          <a:xfrm>
            <a:off x="1403648" y="6309320"/>
            <a:ext cx="597666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Prepared by Eudes Vera, PhD </a:t>
            </a:r>
            <a:r>
              <a:rPr kumimoji="0" lang="en-US" sz="1600" b="1" i="1"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Kasgis Enterprise, Inc.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385">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10745</TotalTime>
  <Words>2171</Words>
  <Application>Microsoft Office PowerPoint</Application>
  <PresentationFormat>On-screen Show (4:3)</PresentationFormat>
  <Paragraphs>164</Paragraphs>
  <Slides>52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Equation</vt:lpstr>
      <vt:lpstr>The Airflow-Powered Motor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Aerodynamic airfoils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Thermal Energy to Mechanical Energy Converter</dc:title>
  <dc:creator>Eudes</dc:creator>
  <cp:lastModifiedBy>Mark Terracciano</cp:lastModifiedBy>
  <cp:revision>970</cp:revision>
  <dcterms:created xsi:type="dcterms:W3CDTF">2008-10-08T06:38:50Z</dcterms:created>
  <dcterms:modified xsi:type="dcterms:W3CDTF">2015-11-18T20:25:16Z</dcterms:modified>
</cp:coreProperties>
</file>